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6858000" cx="12192000"/>
  <p:notesSz cx="12192000" cy="6858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Cabin"/>
      <p:regular r:id="rId23"/>
      <p:bold r:id="rId24"/>
      <p:italic r:id="rId25"/>
      <p:boldItalic r:id="rId26"/>
    </p:embeddedFont>
    <p:embeddedFont>
      <p:font typeface="Montserrat"/>
      <p:regular r:id="rId27"/>
      <p:bold r:id="rId28"/>
      <p:italic r:id="rId29"/>
      <p:boldItalic r:id="rId30"/>
    </p:embeddedFont>
    <p:embeddedFont>
      <p:font typeface="Lato Light"/>
      <p:regular r:id="rId31"/>
      <p:bold r:id="rId32"/>
      <p:italic r:id="rId33"/>
      <p:boldItalic r:id="rId34"/>
    </p:embeddedFont>
    <p:embeddedFont>
      <p:font typeface="Montserrat ExtraBold"/>
      <p:bold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7" roundtripDataSignature="AMtx7mitwbHiaW4ZZtDN2f1Z7SAKJaro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3FBAE9E-5D5D-4815-ADCE-566C531A6538}">
  <a:tblStyle styleId="{03FBAE9E-5D5D-4815-ADCE-566C531A653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Cabin-bold.fntdata"/><Relationship Id="rId23" Type="http://schemas.openxmlformats.org/officeDocument/2006/relationships/font" Target="fonts/Cabin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Cabin-boldItalic.fntdata"/><Relationship Id="rId25" Type="http://schemas.openxmlformats.org/officeDocument/2006/relationships/font" Target="fonts/Cabin-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LatoLight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4.xml"/><Relationship Id="rId33" Type="http://schemas.openxmlformats.org/officeDocument/2006/relationships/font" Target="fonts/LatoLight-italic.fntdata"/><Relationship Id="rId10" Type="http://schemas.openxmlformats.org/officeDocument/2006/relationships/slide" Target="slides/slide3.xml"/><Relationship Id="rId32" Type="http://schemas.openxmlformats.org/officeDocument/2006/relationships/font" Target="fonts/LatoLight-bold.fntdata"/><Relationship Id="rId13" Type="http://schemas.openxmlformats.org/officeDocument/2006/relationships/slide" Target="slides/slide6.xml"/><Relationship Id="rId35" Type="http://schemas.openxmlformats.org/officeDocument/2006/relationships/font" Target="fonts/MontserratExtraBold-bold.fntdata"/><Relationship Id="rId12" Type="http://schemas.openxmlformats.org/officeDocument/2006/relationships/slide" Target="slides/slide5.xml"/><Relationship Id="rId34" Type="http://schemas.openxmlformats.org/officeDocument/2006/relationships/font" Target="fonts/LatoLight-boldItalic.fntdata"/><Relationship Id="rId15" Type="http://schemas.openxmlformats.org/officeDocument/2006/relationships/slide" Target="slides/slide8.xml"/><Relationship Id="rId37" Type="http://customschemas.google.com/relationships/presentationmetadata" Target="metadata"/><Relationship Id="rId14" Type="http://schemas.openxmlformats.org/officeDocument/2006/relationships/slide" Target="slides/slide7.xml"/><Relationship Id="rId36" Type="http://schemas.openxmlformats.org/officeDocument/2006/relationships/font" Target="fonts/MontserratExtraBold-bold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8" name="Google Shape;228;p1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bac80a36ac_0_4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9" name="Google Shape;379;gbac80a36ac_0_40:notes"/>
          <p:cNvSpPr/>
          <p:nvPr>
            <p:ph idx="2" type="sldImg"/>
          </p:nvPr>
        </p:nvSpPr>
        <p:spPr>
          <a:xfrm>
            <a:off x="3810000" y="514350"/>
            <a:ext cx="4573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1" name="Google Shape;401;p8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9" name="Google Shape;239;p4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8" name="Google Shape;248;p5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7" name="Google Shape;267;p3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bac80a36ac_0_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5" name="Google Shape;285;gbac80a36ac_0_0:notes"/>
          <p:cNvSpPr/>
          <p:nvPr>
            <p:ph idx="2" type="sldImg"/>
          </p:nvPr>
        </p:nvSpPr>
        <p:spPr>
          <a:xfrm>
            <a:off x="3810000" y="514350"/>
            <a:ext cx="4573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bac80a36ac_0_6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4" name="Google Shape;294;gbac80a36ac_0_63:notes"/>
          <p:cNvSpPr/>
          <p:nvPr>
            <p:ph idx="2" type="sldImg"/>
          </p:nvPr>
        </p:nvSpPr>
        <p:spPr>
          <a:xfrm>
            <a:off x="3810000" y="514350"/>
            <a:ext cx="4573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2" name="Google Shape;332;p34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bac80a36ac_0_2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1" name="Google Shape;351;gbac80a36ac_0_21:notes"/>
          <p:cNvSpPr/>
          <p:nvPr>
            <p:ph idx="2" type="sldImg"/>
          </p:nvPr>
        </p:nvSpPr>
        <p:spPr>
          <a:xfrm>
            <a:off x="3810000" y="514350"/>
            <a:ext cx="4573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0" name="Google Shape;370;p7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hyperlink" Target="http://www.saokim.com.vn/" TargetMode="Externa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hyperlink" Target="http://www.saokim.com.vn/" TargetMode="External"/><Relationship Id="rId4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hyperlink" Target="http://www.saokim.com.vn/" TargetMode="Externa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hyperlink" Target="http://www.saokim.com.vn/" TargetMode="Externa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hyperlink" Target="http://www.saokim.com.vn/" TargetMode="Externa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hyperlink" Target="http://www.saokim.com.vn/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hyperlink" Target="http://www.saokim.com.vn/" TargetMode="Externa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obj">
  <p:cSld name="OBJECT"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/>
          <p:nvPr/>
        </p:nvSpPr>
        <p:spPr>
          <a:xfrm>
            <a:off x="0" y="0"/>
            <a:ext cx="12190475" cy="6857997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0"/>
          <p:cNvSpPr/>
          <p:nvPr/>
        </p:nvSpPr>
        <p:spPr>
          <a:xfrm>
            <a:off x="0" y="0"/>
            <a:ext cx="10625455" cy="5404485"/>
          </a:xfrm>
          <a:custGeom>
            <a:rect b="b" l="l" r="r" t="t"/>
            <a:pathLst>
              <a:path extrusionOk="0" h="5404485" w="10625455">
                <a:moveTo>
                  <a:pt x="10625328" y="0"/>
                </a:moveTo>
                <a:lnTo>
                  <a:pt x="0" y="0"/>
                </a:lnTo>
                <a:lnTo>
                  <a:pt x="0" y="5404104"/>
                </a:lnTo>
                <a:lnTo>
                  <a:pt x="10625328" y="0"/>
                </a:lnTo>
                <a:close/>
              </a:path>
            </a:pathLst>
          </a:custGeom>
          <a:solidFill>
            <a:srgbClr val="091A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0"/>
          <p:cNvSpPr/>
          <p:nvPr/>
        </p:nvSpPr>
        <p:spPr>
          <a:xfrm>
            <a:off x="0" y="2798952"/>
            <a:ext cx="2606040" cy="3315335"/>
          </a:xfrm>
          <a:custGeom>
            <a:rect b="b" l="l" r="r" t="t"/>
            <a:pathLst>
              <a:path extrusionOk="0" h="3315335" w="2606040">
                <a:moveTo>
                  <a:pt x="2605659" y="0"/>
                </a:moveTo>
                <a:lnTo>
                  <a:pt x="2880" y="1346581"/>
                </a:lnTo>
                <a:lnTo>
                  <a:pt x="0" y="1593789"/>
                </a:lnTo>
                <a:lnTo>
                  <a:pt x="0" y="3314906"/>
                </a:lnTo>
                <a:lnTo>
                  <a:pt x="2582672" y="1978914"/>
                </a:lnTo>
                <a:lnTo>
                  <a:pt x="2605659" y="0"/>
                </a:lnTo>
                <a:close/>
              </a:path>
            </a:pathLst>
          </a:custGeom>
          <a:solidFill>
            <a:srgbClr val="F9A63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0"/>
          <p:cNvSpPr/>
          <p:nvPr/>
        </p:nvSpPr>
        <p:spPr>
          <a:xfrm>
            <a:off x="0" y="1010411"/>
            <a:ext cx="1785620" cy="908050"/>
          </a:xfrm>
          <a:custGeom>
            <a:rect b="b" l="l" r="r" t="t"/>
            <a:pathLst>
              <a:path extrusionOk="0" h="908050" w="1785620">
                <a:moveTo>
                  <a:pt x="0" y="907541"/>
                </a:moveTo>
                <a:lnTo>
                  <a:pt x="1785239" y="0"/>
                </a:lnTo>
              </a:path>
            </a:pathLst>
          </a:custGeom>
          <a:noFill/>
          <a:ln cap="flat" cmpd="sng" w="9525">
            <a:solidFill>
              <a:srgbClr val="A6A6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0"/>
          <p:cNvSpPr/>
          <p:nvPr/>
        </p:nvSpPr>
        <p:spPr>
          <a:xfrm>
            <a:off x="9003792" y="3924300"/>
            <a:ext cx="3187700" cy="1689100"/>
          </a:xfrm>
          <a:custGeom>
            <a:rect b="b" l="l" r="r" t="t"/>
            <a:pathLst>
              <a:path extrusionOk="0" h="1689100" w="3187700">
                <a:moveTo>
                  <a:pt x="0" y="1689100"/>
                </a:moveTo>
                <a:lnTo>
                  <a:pt x="3187700" y="0"/>
                </a:lnTo>
              </a:path>
            </a:pathLst>
          </a:custGeom>
          <a:noFill/>
          <a:ln cap="flat" cmpd="sng" w="9525">
            <a:solidFill>
              <a:srgbClr val="EAB1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0"/>
          <p:cNvSpPr/>
          <p:nvPr/>
        </p:nvSpPr>
        <p:spPr>
          <a:xfrm>
            <a:off x="7754111" y="0"/>
            <a:ext cx="2258695" cy="742315"/>
          </a:xfrm>
          <a:custGeom>
            <a:rect b="b" l="l" r="r" t="t"/>
            <a:pathLst>
              <a:path extrusionOk="0" h="742315" w="2258695">
                <a:moveTo>
                  <a:pt x="2258568" y="0"/>
                </a:moveTo>
                <a:lnTo>
                  <a:pt x="1453515" y="0"/>
                </a:lnTo>
                <a:lnTo>
                  <a:pt x="0" y="742188"/>
                </a:lnTo>
                <a:lnTo>
                  <a:pt x="805053" y="742188"/>
                </a:lnTo>
                <a:lnTo>
                  <a:pt x="2258568" y="0"/>
                </a:lnTo>
                <a:close/>
              </a:path>
            </a:pathLst>
          </a:custGeom>
          <a:solidFill>
            <a:srgbClr val="C9D4D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0"/>
          <p:cNvSpPr/>
          <p:nvPr/>
        </p:nvSpPr>
        <p:spPr>
          <a:xfrm>
            <a:off x="0" y="408431"/>
            <a:ext cx="6595745" cy="3403600"/>
          </a:xfrm>
          <a:custGeom>
            <a:rect b="b" l="l" r="r" t="t"/>
            <a:pathLst>
              <a:path extrusionOk="0" h="3403600" w="6595745">
                <a:moveTo>
                  <a:pt x="0" y="3403091"/>
                </a:moveTo>
                <a:lnTo>
                  <a:pt x="6595364" y="0"/>
                </a:lnTo>
              </a:path>
            </a:pathLst>
          </a:custGeom>
          <a:noFill/>
          <a:ln cap="flat" cmpd="sng" w="9525">
            <a:solidFill>
              <a:srgbClr val="A6A6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0"/>
          <p:cNvSpPr/>
          <p:nvPr/>
        </p:nvSpPr>
        <p:spPr>
          <a:xfrm>
            <a:off x="0" y="5266944"/>
            <a:ext cx="1901825" cy="991869"/>
          </a:xfrm>
          <a:custGeom>
            <a:rect b="b" l="l" r="r" t="t"/>
            <a:pathLst>
              <a:path extrusionOk="0" h="991870" w="1901825">
                <a:moveTo>
                  <a:pt x="0" y="991515"/>
                </a:moveTo>
                <a:lnTo>
                  <a:pt x="1901444" y="0"/>
                </a:lnTo>
              </a:path>
            </a:pathLst>
          </a:custGeom>
          <a:noFill/>
          <a:ln cap="flat" cmpd="sng" w="9525">
            <a:solidFill>
              <a:srgbClr val="0018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0"/>
          <p:cNvSpPr/>
          <p:nvPr/>
        </p:nvSpPr>
        <p:spPr>
          <a:xfrm>
            <a:off x="0" y="3115945"/>
            <a:ext cx="1165225" cy="869315"/>
          </a:xfrm>
          <a:custGeom>
            <a:rect b="b" l="l" r="r" t="t"/>
            <a:pathLst>
              <a:path extrusionOk="0" h="869314" w="1165225">
                <a:moveTo>
                  <a:pt x="1164602" y="0"/>
                </a:moveTo>
                <a:lnTo>
                  <a:pt x="0" y="602529"/>
                </a:lnTo>
                <a:lnTo>
                  <a:pt x="0" y="868884"/>
                </a:lnTo>
                <a:lnTo>
                  <a:pt x="1161478" y="267969"/>
                </a:lnTo>
                <a:lnTo>
                  <a:pt x="1164602" y="0"/>
                </a:lnTo>
                <a:close/>
              </a:path>
            </a:pathLst>
          </a:custGeom>
          <a:solidFill>
            <a:srgbClr val="20409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0"/>
          <p:cNvSpPr/>
          <p:nvPr/>
        </p:nvSpPr>
        <p:spPr>
          <a:xfrm>
            <a:off x="1684020" y="861060"/>
            <a:ext cx="4427220" cy="51374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0"/>
          <p:cNvSpPr/>
          <p:nvPr/>
        </p:nvSpPr>
        <p:spPr>
          <a:xfrm>
            <a:off x="2846832" y="2221992"/>
            <a:ext cx="2078989" cy="2414270"/>
          </a:xfrm>
          <a:custGeom>
            <a:rect b="b" l="l" r="r" t="t"/>
            <a:pathLst>
              <a:path extrusionOk="0" h="2414270" w="2078989">
                <a:moveTo>
                  <a:pt x="1039368" y="0"/>
                </a:moveTo>
                <a:lnTo>
                  <a:pt x="0" y="519684"/>
                </a:lnTo>
                <a:lnTo>
                  <a:pt x="0" y="1894332"/>
                </a:lnTo>
                <a:lnTo>
                  <a:pt x="1039368" y="2414016"/>
                </a:lnTo>
                <a:lnTo>
                  <a:pt x="2078735" y="1894332"/>
                </a:lnTo>
                <a:lnTo>
                  <a:pt x="2078735" y="519684"/>
                </a:lnTo>
                <a:lnTo>
                  <a:pt x="10393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0"/>
          <p:cNvSpPr txBox="1"/>
          <p:nvPr>
            <p:ph type="ctrTitle"/>
          </p:nvPr>
        </p:nvSpPr>
        <p:spPr>
          <a:xfrm>
            <a:off x="3568953" y="2806064"/>
            <a:ext cx="5054092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>
                <a:solidFill>
                  <a:srgbClr val="20409A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9" name="Google Shape;99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1" name="Google Shape;101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7" name="Google Shape;117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8" name="Google Shape;11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5" name="Google Shape;12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ith Image">
  <p:cSld name="Section Header with Image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497" y="-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8"/>
          <p:cNvSpPr/>
          <p:nvPr/>
        </p:nvSpPr>
        <p:spPr>
          <a:xfrm flipH="1" rot="10800000">
            <a:off x="0" y="-6"/>
            <a:ext cx="10625328" cy="5404110"/>
          </a:xfrm>
          <a:prstGeom prst="rtTriangle">
            <a:avLst/>
          </a:prstGeom>
          <a:solidFill>
            <a:srgbClr val="0A1A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3" name="Google Shape;143;p28"/>
          <p:cNvSpPr/>
          <p:nvPr/>
        </p:nvSpPr>
        <p:spPr>
          <a:xfrm rot="-1641210">
            <a:off x="-637324" y="3588176"/>
            <a:ext cx="3860162" cy="1746952"/>
          </a:xfrm>
          <a:prstGeom prst="parallelogram">
            <a:avLst>
              <a:gd fmla="val 53218" name="adj"/>
            </a:avLst>
          </a:prstGeom>
          <a:solidFill>
            <a:srgbClr val="FAA6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144" name="Google Shape;144;p28"/>
          <p:cNvCxnSpPr/>
          <p:nvPr/>
        </p:nvCxnSpPr>
        <p:spPr>
          <a:xfrm flipH="1" rot="10800000">
            <a:off x="0" y="1010090"/>
            <a:ext cx="1785257" cy="907506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5" name="Google Shape;145;p28" title="Title"/>
          <p:cNvSpPr txBox="1"/>
          <p:nvPr>
            <p:ph type="title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409A"/>
              </a:buClr>
              <a:buSzPts val="4000"/>
              <a:buFont typeface="Montserrat ExtraBold"/>
              <a:buNone/>
              <a:defRPr b="1" sz="4000">
                <a:solidFill>
                  <a:srgbClr val="21409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8" title="Subtitle"/>
          <p:cNvSpPr txBox="1"/>
          <p:nvPr>
            <p:ph idx="1" type="body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cxnSp>
        <p:nvCxnSpPr>
          <p:cNvPr id="147" name="Google Shape;147;p28"/>
          <p:cNvCxnSpPr/>
          <p:nvPr/>
        </p:nvCxnSpPr>
        <p:spPr>
          <a:xfrm flipH="1" rot="10800000">
            <a:off x="9004301" y="3924299"/>
            <a:ext cx="3187700" cy="16891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8" name="Google Shape;148;p28"/>
          <p:cNvSpPr/>
          <p:nvPr/>
        </p:nvSpPr>
        <p:spPr>
          <a:xfrm>
            <a:off x="7754112" y="0"/>
            <a:ext cx="2258568" cy="742819"/>
          </a:xfrm>
          <a:prstGeom prst="parallelogram">
            <a:avLst>
              <a:gd fmla="val 195850" name="adj"/>
            </a:avLst>
          </a:prstGeom>
          <a:solidFill>
            <a:srgbClr val="CAD5D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11430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149" name="Google Shape;149;p28"/>
          <p:cNvCxnSpPr/>
          <p:nvPr/>
        </p:nvCxnSpPr>
        <p:spPr>
          <a:xfrm flipH="1" rot="10800000">
            <a:off x="0" y="408562"/>
            <a:ext cx="6595353" cy="3403148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0" name="Google Shape;150;p28"/>
          <p:cNvSpPr/>
          <p:nvPr>
            <p:ph idx="2" type="pic"/>
          </p:nvPr>
        </p:nvSpPr>
        <p:spPr>
          <a:xfrm>
            <a:off x="1683398" y="860944"/>
            <a:ext cx="4428523" cy="5137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1" name="Google Shape;151;p28"/>
          <p:cNvCxnSpPr/>
          <p:nvPr/>
        </p:nvCxnSpPr>
        <p:spPr>
          <a:xfrm flipH="1" rot="10800000">
            <a:off x="-17837" y="5266944"/>
            <a:ext cx="1919789" cy="100105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2" name="Google Shape;152;p28"/>
          <p:cNvSpPr/>
          <p:nvPr/>
        </p:nvSpPr>
        <p:spPr>
          <a:xfrm rot="-1641210">
            <a:off x="-139035" y="3433171"/>
            <a:ext cx="1438399" cy="236580"/>
          </a:xfrm>
          <a:prstGeom prst="parallelogram">
            <a:avLst>
              <a:gd fmla="val 53218" name="adj"/>
            </a:avLst>
          </a:prstGeom>
          <a:solidFill>
            <a:srgbClr val="2140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3" name="Google Shape;153;p28"/>
          <p:cNvSpPr txBox="1"/>
          <p:nvPr/>
        </p:nvSpPr>
        <p:spPr>
          <a:xfrm>
            <a:off x="219458" y="6492184"/>
            <a:ext cx="3678201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200"/>
              <a:buFont typeface="Cabin"/>
              <a:buNone/>
            </a:pPr>
            <a:r>
              <a:rPr b="1" i="0" lang="en-US" sz="1200" u="none" cap="none" strike="noStrike">
                <a:solidFill>
                  <a:srgbClr val="E7E6E6"/>
                </a:solidFill>
                <a:latin typeface="Cabin"/>
                <a:ea typeface="Cabin"/>
                <a:cs typeface="Cabin"/>
                <a:sym typeface="Cabin"/>
              </a:rPr>
              <a:t>Sao Kim Branding | </a:t>
            </a:r>
            <a:r>
              <a:rPr b="1" i="0" lang="en-US" sz="1200" u="sng" cap="none" strike="noStrike">
                <a:solidFill>
                  <a:srgbClr val="E7E6E6"/>
                </a:solidFill>
                <a:latin typeface="Cabin"/>
                <a:ea typeface="Cabin"/>
                <a:cs typeface="Cabin"/>
                <a:sym typeface="Cabi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www.saokim.com.vn</a:t>
            </a:r>
            <a:endParaRPr b="1" i="0" sz="1200" u="none" cap="none" strike="noStrike">
              <a:solidFill>
                <a:srgbClr val="E7E6E6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905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409A"/>
              </a:buClr>
              <a:buSzPts val="4400"/>
              <a:buFont typeface="Calibri"/>
              <a:buNone/>
              <a:defRPr>
                <a:solidFill>
                  <a:srgbClr val="21409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9"/>
          <p:cNvSpPr txBox="1"/>
          <p:nvPr/>
        </p:nvSpPr>
        <p:spPr>
          <a:xfrm>
            <a:off x="219458" y="6492184"/>
            <a:ext cx="3678201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200"/>
              <a:buFont typeface="Cabin"/>
              <a:buNone/>
            </a:pPr>
            <a:r>
              <a:rPr b="1" i="0" lang="en-US" sz="1200" u="none" cap="none" strike="noStrike">
                <a:solidFill>
                  <a:srgbClr val="E7E6E6"/>
                </a:solidFill>
                <a:latin typeface="Cabin"/>
                <a:ea typeface="Cabin"/>
                <a:cs typeface="Cabin"/>
                <a:sym typeface="Cabin"/>
              </a:rPr>
              <a:t>Sao Kim Branding | </a:t>
            </a:r>
            <a:r>
              <a:rPr b="1" i="0" lang="en-US" sz="1200" u="sng" cap="none" strike="noStrike">
                <a:solidFill>
                  <a:srgbClr val="E7E6E6"/>
                </a:solidFill>
                <a:latin typeface="Cabin"/>
                <a:ea typeface="Cabin"/>
                <a:cs typeface="Cabin"/>
                <a:sym typeface="Cabi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www.saokim.com.vn</a:t>
            </a:r>
            <a:endParaRPr b="1" i="0" sz="1200" u="none" cap="none" strike="noStrike">
              <a:solidFill>
                <a:srgbClr val="E7E6E6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8" name="Google Shape;158;p29"/>
          <p:cNvSpPr/>
          <p:nvPr>
            <p:ph idx="2" type="pic"/>
          </p:nvPr>
        </p:nvSpPr>
        <p:spPr>
          <a:xfrm>
            <a:off x="221222" y="1644843"/>
            <a:ext cx="5715017" cy="436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29"/>
          <p:cNvSpPr txBox="1"/>
          <p:nvPr>
            <p:ph idx="1" type="body"/>
          </p:nvPr>
        </p:nvSpPr>
        <p:spPr>
          <a:xfrm>
            <a:off x="6157461" y="1644843"/>
            <a:ext cx="5881910" cy="436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070"/>
              </a:buClr>
              <a:buSzPts val="2000"/>
              <a:buNone/>
              <a:defRPr sz="200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0" name="Google Shape;16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9526"/>
            <a:ext cx="12192000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816090"/>
            <a:ext cx="12192000" cy="45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type="title"/>
          </p:nvPr>
        </p:nvSpPr>
        <p:spPr>
          <a:xfrm>
            <a:off x="6455155" y="2722879"/>
            <a:ext cx="3299459" cy="6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>
                <a:solidFill>
                  <a:srgbClr val="20409A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1826767" y="2779522"/>
            <a:ext cx="9992995" cy="3033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rgbClr val="52525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Layout 01">
  <p:cSld name="Text Layout 0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0" title="Bullet Points"/>
          <p:cNvSpPr txBox="1"/>
          <p:nvPr>
            <p:ph idx="1" type="body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30"/>
          <p:cNvSpPr/>
          <p:nvPr/>
        </p:nvSpPr>
        <p:spPr>
          <a:xfrm rot="10800000">
            <a:off x="1839686" y="-6"/>
            <a:ext cx="10352314" cy="5638806"/>
          </a:xfrm>
          <a:prstGeom prst="rtTriangle">
            <a:avLst/>
          </a:prstGeom>
          <a:solidFill>
            <a:srgbClr val="0A1A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66" name="Google Shape;166;p30"/>
          <p:cNvSpPr/>
          <p:nvPr/>
        </p:nvSpPr>
        <p:spPr>
          <a:xfrm flipH="1">
            <a:off x="2978150" y="-5"/>
            <a:ext cx="4121150" cy="1308105"/>
          </a:xfrm>
          <a:prstGeom prst="parallelogram">
            <a:avLst>
              <a:gd fmla="val 186380" name="adj"/>
            </a:avLst>
          </a:prstGeom>
          <a:solidFill>
            <a:srgbClr val="FAA6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167" name="Google Shape;167;p30"/>
          <p:cNvCxnSpPr/>
          <p:nvPr/>
        </p:nvCxnSpPr>
        <p:spPr>
          <a:xfrm flipH="1" rot="10800000">
            <a:off x="6375400" y="5047077"/>
            <a:ext cx="1524574" cy="18034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8" name="Google Shape;168;p30" title="Subtitle"/>
          <p:cNvSpPr txBox="1"/>
          <p:nvPr>
            <p:ph idx="2" type="body"/>
          </p:nvPr>
        </p:nvSpPr>
        <p:spPr>
          <a:xfrm>
            <a:off x="531379" y="2496102"/>
            <a:ext cx="7342631" cy="6088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070"/>
              </a:buClr>
              <a:buSzPts val="2000"/>
              <a:buNone/>
              <a:defRPr sz="200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30" title="Title "/>
          <p:cNvSpPr txBox="1"/>
          <p:nvPr>
            <p:ph type="title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409A"/>
              </a:buClr>
              <a:buSzPts val="4400"/>
              <a:buFont typeface="Calibri"/>
              <a:buNone/>
              <a:defRPr b="1" sz="4400">
                <a:solidFill>
                  <a:srgbClr val="21409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30"/>
          <p:cNvSpPr/>
          <p:nvPr>
            <p:ph idx="3" type="pic"/>
          </p:nvPr>
        </p:nvSpPr>
        <p:spPr>
          <a:xfrm>
            <a:off x="6604000" y="0"/>
            <a:ext cx="5588000" cy="6872249"/>
          </a:xfrm>
          <a:prstGeom prst="rect">
            <a:avLst/>
          </a:prstGeom>
          <a:solidFill>
            <a:srgbClr val="CAD5D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30"/>
          <p:cNvSpPr txBox="1"/>
          <p:nvPr/>
        </p:nvSpPr>
        <p:spPr>
          <a:xfrm>
            <a:off x="9117979" y="6538912"/>
            <a:ext cx="3216910" cy="2043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0"/>
          <p:cNvSpPr txBox="1"/>
          <p:nvPr/>
        </p:nvSpPr>
        <p:spPr>
          <a:xfrm>
            <a:off x="219458" y="6492184"/>
            <a:ext cx="3678201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200"/>
              <a:buFont typeface="Cabin"/>
              <a:buNone/>
            </a:pPr>
            <a:r>
              <a:rPr b="1" i="0" lang="en-US" sz="1200" u="none" cap="none" strike="noStrike">
                <a:solidFill>
                  <a:srgbClr val="E7E6E6"/>
                </a:solidFill>
                <a:latin typeface="Cabin"/>
                <a:ea typeface="Cabin"/>
                <a:cs typeface="Cabin"/>
                <a:sym typeface="Cabin"/>
              </a:rPr>
              <a:t>Sao Kim Branding | </a:t>
            </a:r>
            <a:r>
              <a:rPr b="1" i="0" lang="en-US" sz="1200" u="sng" cap="none" strike="noStrike">
                <a:solidFill>
                  <a:srgbClr val="E7E6E6"/>
                </a:solidFill>
                <a:latin typeface="Cabin"/>
                <a:ea typeface="Cabin"/>
                <a:cs typeface="Cabin"/>
                <a:sym typeface="Cabi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www.saokim.com.vn</a:t>
            </a:r>
            <a:endParaRPr b="1" i="0" sz="1200" u="none" cap="none" strike="noStrike">
              <a:solidFill>
                <a:srgbClr val="E7E6E6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Only">
  <p:cSld name="3_Title Only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286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1"/>
          <p:cNvSpPr txBox="1"/>
          <p:nvPr>
            <p:ph idx="12" type="sldNum"/>
          </p:nvPr>
        </p:nvSpPr>
        <p:spPr>
          <a:xfrm>
            <a:off x="11391197" y="432787"/>
            <a:ext cx="5034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1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76" name="Google Shape;176;p31"/>
          <p:cNvGrpSpPr/>
          <p:nvPr/>
        </p:nvGrpSpPr>
        <p:grpSpPr>
          <a:xfrm>
            <a:off x="338952" y="6409324"/>
            <a:ext cx="224082" cy="221156"/>
            <a:chOff x="4328868" y="5502988"/>
            <a:chExt cx="500307" cy="493774"/>
          </a:xfrm>
        </p:grpSpPr>
        <p:sp>
          <p:nvSpPr>
            <p:cNvPr id="177" name="Google Shape;177;p31">
              <a:hlinkClick action="ppaction://hlinkshowjump?jump=previousslide"/>
            </p:cNvPr>
            <p:cNvSpPr/>
            <p:nvPr/>
          </p:nvSpPr>
          <p:spPr>
            <a:xfrm>
              <a:off x="4520555" y="5649754"/>
              <a:ext cx="116933" cy="200242"/>
            </a:xfrm>
            <a:custGeom>
              <a:rect b="b" l="l" r="r" t="t"/>
              <a:pathLst>
                <a:path extrusionOk="0" h="728" w="425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31">
              <a:hlinkClick action="ppaction://hlinkshowjump?jump=previousslide"/>
            </p:cNvPr>
            <p:cNvSpPr/>
            <p:nvPr/>
          </p:nvSpPr>
          <p:spPr>
            <a:xfrm>
              <a:off x="4328868" y="5502988"/>
              <a:ext cx="500307" cy="493774"/>
            </a:xfrm>
            <a:custGeom>
              <a:rect b="b" l="l" r="r" t="t"/>
              <a:pathLst>
                <a:path extrusionOk="0" h="2716" w="2753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79;p31"/>
          <p:cNvGrpSpPr/>
          <p:nvPr/>
        </p:nvGrpSpPr>
        <p:grpSpPr>
          <a:xfrm flipH="1">
            <a:off x="11637433" y="6409324"/>
            <a:ext cx="224082" cy="221156"/>
            <a:chOff x="4328868" y="5502988"/>
            <a:chExt cx="500307" cy="493774"/>
          </a:xfrm>
        </p:grpSpPr>
        <p:sp>
          <p:nvSpPr>
            <p:cNvPr id="180" name="Google Shape;180;p31">
              <a:hlinkClick action="ppaction://hlinkshowjump?jump=nextslide"/>
            </p:cNvPr>
            <p:cNvSpPr/>
            <p:nvPr/>
          </p:nvSpPr>
          <p:spPr>
            <a:xfrm>
              <a:off x="4520556" y="5649754"/>
              <a:ext cx="116933" cy="200242"/>
            </a:xfrm>
            <a:custGeom>
              <a:rect b="b" l="l" r="r" t="t"/>
              <a:pathLst>
                <a:path extrusionOk="0" h="728" w="425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31">
              <a:hlinkClick action="ppaction://hlinkshowjump?jump=nextslide"/>
            </p:cNvPr>
            <p:cNvSpPr/>
            <p:nvPr/>
          </p:nvSpPr>
          <p:spPr>
            <a:xfrm>
              <a:off x="4328868" y="5502988"/>
              <a:ext cx="500307" cy="493774"/>
            </a:xfrm>
            <a:custGeom>
              <a:rect b="b" l="l" r="r" t="t"/>
              <a:pathLst>
                <a:path extrusionOk="0" h="2716" w="2753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2" name="Google Shape;18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12192000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5140"/>
            <a:ext cx="12192000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1"/>
          <p:cNvSpPr txBox="1"/>
          <p:nvPr/>
        </p:nvSpPr>
        <p:spPr>
          <a:xfrm>
            <a:off x="219458" y="6492184"/>
            <a:ext cx="3678201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200"/>
              <a:buFont typeface="Cabin"/>
              <a:buNone/>
            </a:pPr>
            <a:r>
              <a:rPr b="1" i="0" lang="en-US" sz="1200" u="none" cap="none" strike="noStrike">
                <a:solidFill>
                  <a:srgbClr val="E7E6E6"/>
                </a:solidFill>
                <a:latin typeface="Cabin"/>
                <a:ea typeface="Cabin"/>
                <a:cs typeface="Cabin"/>
                <a:sym typeface="Cabin"/>
              </a:rPr>
              <a:t>Sao Kim Branding | </a:t>
            </a:r>
            <a:r>
              <a:rPr b="1" i="0" lang="en-US" sz="1200" u="sng" cap="none" strike="noStrike">
                <a:solidFill>
                  <a:srgbClr val="E7E6E6"/>
                </a:solidFill>
                <a:latin typeface="Cabin"/>
                <a:ea typeface="Cabin"/>
                <a:cs typeface="Cabin"/>
                <a:sym typeface="Cabi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www.saokim.com.vn</a:t>
            </a:r>
            <a:endParaRPr b="1" i="0" sz="1200" u="none" cap="none" strike="noStrike">
              <a:solidFill>
                <a:srgbClr val="E7E6E6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5" name="Google Shape;185;p31"/>
          <p:cNvSpPr/>
          <p:nvPr/>
        </p:nvSpPr>
        <p:spPr>
          <a:xfrm>
            <a:off x="4483566" y="3518977"/>
            <a:ext cx="624437" cy="46625"/>
          </a:xfrm>
          <a:custGeom>
            <a:rect b="b" l="l" r="r" t="t"/>
            <a:pathLst>
              <a:path extrusionOk="0" h="120000" w="571500">
                <a:moveTo>
                  <a:pt x="0" y="0"/>
                </a:moveTo>
                <a:lnTo>
                  <a:pt x="57150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1"/>
          <p:cNvSpPr/>
          <p:nvPr/>
        </p:nvSpPr>
        <p:spPr>
          <a:xfrm>
            <a:off x="4483567" y="3747933"/>
            <a:ext cx="619674" cy="46269"/>
          </a:xfrm>
          <a:custGeom>
            <a:rect b="b" l="l" r="r" t="t"/>
            <a:pathLst>
              <a:path extrusionOk="0" h="120000" w="571500">
                <a:moveTo>
                  <a:pt x="0" y="0"/>
                </a:moveTo>
                <a:lnTo>
                  <a:pt x="57150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1"/>
          <p:cNvSpPr/>
          <p:nvPr/>
        </p:nvSpPr>
        <p:spPr>
          <a:xfrm>
            <a:off x="5103241" y="1679649"/>
            <a:ext cx="1303826" cy="45721"/>
          </a:xfrm>
          <a:custGeom>
            <a:rect b="b" l="l" r="r" t="t"/>
            <a:pathLst>
              <a:path extrusionOk="0" h="120000"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1"/>
          <p:cNvSpPr/>
          <p:nvPr/>
        </p:nvSpPr>
        <p:spPr>
          <a:xfrm>
            <a:off x="5097197" y="5308676"/>
            <a:ext cx="1317890" cy="45719"/>
          </a:xfrm>
          <a:custGeom>
            <a:rect b="b" l="l" r="r" t="t"/>
            <a:pathLst>
              <a:path extrusionOk="0" h="120000"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1"/>
          <p:cNvSpPr/>
          <p:nvPr/>
        </p:nvSpPr>
        <p:spPr>
          <a:xfrm flipH="1">
            <a:off x="5062285" y="1679650"/>
            <a:ext cx="45719" cy="1847852"/>
          </a:xfrm>
          <a:custGeom>
            <a:rect b="b" l="l" r="r" t="t"/>
            <a:pathLst>
              <a:path extrusionOk="0" h="1409700" w="120000">
                <a:moveTo>
                  <a:pt x="0" y="0"/>
                </a:moveTo>
                <a:lnTo>
                  <a:pt x="0" y="14097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1"/>
          <p:cNvSpPr/>
          <p:nvPr/>
        </p:nvSpPr>
        <p:spPr>
          <a:xfrm>
            <a:off x="5101959" y="3748483"/>
            <a:ext cx="45719" cy="1560194"/>
          </a:xfrm>
          <a:custGeom>
            <a:rect b="b" l="l" r="r" t="t"/>
            <a:pathLst>
              <a:path extrusionOk="0" h="1543050" w="120000">
                <a:moveTo>
                  <a:pt x="0" y="0"/>
                </a:moveTo>
                <a:lnTo>
                  <a:pt x="0" y="154305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1"/>
          <p:cNvSpPr txBox="1"/>
          <p:nvPr>
            <p:ph idx="1" type="body"/>
          </p:nvPr>
        </p:nvSpPr>
        <p:spPr>
          <a:xfrm>
            <a:off x="876300" y="3315256"/>
            <a:ext cx="3607265" cy="588799"/>
          </a:xfrm>
          <a:prstGeom prst="rect">
            <a:avLst/>
          </a:prstGeom>
          <a:gradFill>
            <a:gsLst>
              <a:gs pos="0">
                <a:srgbClr val="AFAFAF"/>
              </a:gs>
              <a:gs pos="50000">
                <a:schemeClr val="accent3"/>
              </a:gs>
              <a:gs pos="100000">
                <a:srgbClr val="919191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409A"/>
              </a:buClr>
              <a:buSzPts val="3600"/>
              <a:buNone/>
              <a:defRPr b="1" sz="3600">
                <a:solidFill>
                  <a:srgbClr val="21409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p31"/>
          <p:cNvSpPr txBox="1"/>
          <p:nvPr>
            <p:ph idx="2" type="body"/>
          </p:nvPr>
        </p:nvSpPr>
        <p:spPr>
          <a:xfrm>
            <a:off x="6446595" y="1386504"/>
            <a:ext cx="4797744" cy="589047"/>
          </a:xfrm>
          <a:prstGeom prst="rect">
            <a:avLst/>
          </a:prstGeom>
          <a:noFill/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31"/>
          <p:cNvSpPr txBox="1"/>
          <p:nvPr>
            <p:ph idx="3" type="body"/>
          </p:nvPr>
        </p:nvSpPr>
        <p:spPr>
          <a:xfrm>
            <a:off x="6448023" y="3178076"/>
            <a:ext cx="4797744" cy="589047"/>
          </a:xfrm>
          <a:prstGeom prst="rect">
            <a:avLst/>
          </a:prstGeom>
          <a:noFill/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4" name="Google Shape;194;p31"/>
          <p:cNvSpPr txBox="1"/>
          <p:nvPr>
            <p:ph idx="4" type="body"/>
          </p:nvPr>
        </p:nvSpPr>
        <p:spPr>
          <a:xfrm>
            <a:off x="6427545" y="4965114"/>
            <a:ext cx="4797744" cy="589047"/>
          </a:xfrm>
          <a:prstGeom prst="rect">
            <a:avLst/>
          </a:prstGeom>
          <a:noFill/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31"/>
          <p:cNvSpPr txBox="1"/>
          <p:nvPr>
            <p:ph idx="5" type="body"/>
          </p:nvPr>
        </p:nvSpPr>
        <p:spPr>
          <a:xfrm>
            <a:off x="6435566" y="2280022"/>
            <a:ext cx="4797744" cy="589047"/>
          </a:xfrm>
          <a:prstGeom prst="rect">
            <a:avLst/>
          </a:prstGeom>
          <a:noFill/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6" name="Google Shape;196;p31"/>
          <p:cNvSpPr txBox="1"/>
          <p:nvPr>
            <p:ph idx="6" type="body"/>
          </p:nvPr>
        </p:nvSpPr>
        <p:spPr>
          <a:xfrm>
            <a:off x="6446595" y="4071595"/>
            <a:ext cx="4797744" cy="589047"/>
          </a:xfrm>
          <a:prstGeom prst="rect">
            <a:avLst/>
          </a:prstGeom>
          <a:noFill/>
          <a:ln>
            <a:noFill/>
          </a:ln>
          <a:effectLst>
            <a:outerShdw blurRad="57150" rotWithShape="0" algn="ctr" dir="5400000" dist="19050">
              <a:srgbClr val="000000">
                <a:alpha val="6196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7" name="Google Shape;197;p31"/>
          <p:cNvSpPr txBox="1"/>
          <p:nvPr/>
        </p:nvSpPr>
        <p:spPr>
          <a:xfrm>
            <a:off x="477179" y="542925"/>
            <a:ext cx="571407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09A"/>
              </a:buClr>
              <a:buSzPts val="3600"/>
              <a:buFont typeface="Montserrat"/>
              <a:buNone/>
            </a:pPr>
            <a:r>
              <a:rPr b="1" i="0" lang="en-US" sz="3600" u="none" cap="none" strike="noStrike">
                <a:solidFill>
                  <a:srgbClr val="21409A"/>
                </a:solidFill>
                <a:latin typeface="Montserrat"/>
                <a:ea typeface="Montserrat"/>
                <a:cs typeface="Montserrat"/>
                <a:sym typeface="Montserrat"/>
              </a:rPr>
              <a:t>ĐỀ XUẤT PHƯƠNG ÁN</a:t>
            </a:r>
            <a:endParaRPr b="1" i="0" sz="3600" u="none" cap="none" strike="noStrike">
              <a:solidFill>
                <a:srgbClr val="21409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hart">
  <p:cSld name="1_Char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AA634"/>
          </a:solidFill>
          <a:ln>
            <a:noFill/>
          </a:ln>
        </p:spPr>
      </p:pic>
      <p:sp>
        <p:nvSpPr>
          <p:cNvPr id="200" name="Google Shape;200;p32"/>
          <p:cNvSpPr/>
          <p:nvPr/>
        </p:nvSpPr>
        <p:spPr>
          <a:xfrm>
            <a:off x="4304" y="1"/>
            <a:ext cx="4639713" cy="3541006"/>
          </a:xfrm>
          <a:prstGeom prst="diagStripe">
            <a:avLst>
              <a:gd fmla="val 51202" name="adj"/>
            </a:avLst>
          </a:prstGeom>
          <a:solidFill>
            <a:srgbClr val="0A1A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201" name="Google Shape;201;p32"/>
          <p:cNvCxnSpPr/>
          <p:nvPr/>
        </p:nvCxnSpPr>
        <p:spPr>
          <a:xfrm flipH="1" rot="10800000">
            <a:off x="1437942" y="0"/>
            <a:ext cx="1240971" cy="963887"/>
          </a:xfrm>
          <a:prstGeom prst="straightConnector1">
            <a:avLst/>
          </a:prstGeom>
          <a:solidFill>
            <a:srgbClr val="0A1A5C"/>
          </a:solidFill>
          <a:ln>
            <a:noFill/>
          </a:ln>
        </p:spPr>
      </p:cxnSp>
      <p:sp>
        <p:nvSpPr>
          <p:cNvPr id="202" name="Google Shape;202;p32"/>
          <p:cNvSpPr/>
          <p:nvPr/>
        </p:nvSpPr>
        <p:spPr>
          <a:xfrm rot="-2236397">
            <a:off x="-208564" y="1199729"/>
            <a:ext cx="1354398" cy="226087"/>
          </a:xfrm>
          <a:prstGeom prst="parallelogram">
            <a:avLst>
              <a:gd fmla="val 72003" name="adj"/>
            </a:avLst>
          </a:prstGeom>
          <a:solidFill>
            <a:srgbClr val="FAA6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03" name="Google Shape;203;p32"/>
          <p:cNvSpPr/>
          <p:nvPr/>
        </p:nvSpPr>
        <p:spPr>
          <a:xfrm>
            <a:off x="4077609" y="1"/>
            <a:ext cx="1447800" cy="639064"/>
          </a:xfrm>
          <a:prstGeom prst="parallelogram">
            <a:avLst>
              <a:gd fmla="val 135617" name="adj"/>
            </a:avLst>
          </a:prstGeom>
          <a:solidFill>
            <a:srgbClr val="CAD5D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11430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04" name="Google Shape;204;p32" title="Subtitle"/>
          <p:cNvSpPr txBox="1"/>
          <p:nvPr>
            <p:ph idx="1" type="body"/>
          </p:nvPr>
        </p:nvSpPr>
        <p:spPr>
          <a:xfrm>
            <a:off x="4993808" y="1376932"/>
            <a:ext cx="7368596" cy="6088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4E7D"/>
              </a:buClr>
              <a:buSzPts val="2000"/>
              <a:buNone/>
              <a:defRPr sz="2000">
                <a:solidFill>
                  <a:srgbClr val="014E7D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5" name="Google Shape;205;p32" title="Title "/>
          <p:cNvSpPr txBox="1"/>
          <p:nvPr>
            <p:ph type="title"/>
          </p:nvPr>
        </p:nvSpPr>
        <p:spPr>
          <a:xfrm>
            <a:off x="5185611" y="209028"/>
            <a:ext cx="7006389" cy="11479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409A"/>
              </a:buClr>
              <a:buSzPts val="4000"/>
              <a:buFont typeface="Calibri"/>
              <a:buNone/>
              <a:defRPr b="1" sz="4000">
                <a:solidFill>
                  <a:srgbClr val="21409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32"/>
          <p:cNvSpPr txBox="1"/>
          <p:nvPr>
            <p:ph idx="2" type="body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070"/>
              </a:buClr>
              <a:buSzPts val="2400"/>
              <a:buNone/>
              <a:defRPr sz="240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" name="Google Shape;207;p32" title="Chart"/>
          <p:cNvSpPr/>
          <p:nvPr>
            <p:ph idx="3" type="chart"/>
          </p:nvPr>
        </p:nvSpPr>
        <p:spPr>
          <a:xfrm>
            <a:off x="5797687" y="1941905"/>
            <a:ext cx="5719397" cy="40844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32"/>
          <p:cNvSpPr txBox="1"/>
          <p:nvPr/>
        </p:nvSpPr>
        <p:spPr>
          <a:xfrm>
            <a:off x="219458" y="6492184"/>
            <a:ext cx="3678201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200"/>
              <a:buFont typeface="Cabin"/>
              <a:buNone/>
            </a:pPr>
            <a:r>
              <a:rPr b="1" i="0" lang="en-US" sz="1200" u="none" cap="none" strike="noStrike">
                <a:solidFill>
                  <a:srgbClr val="E7E6E6"/>
                </a:solidFill>
                <a:latin typeface="Cabin"/>
                <a:ea typeface="Cabin"/>
                <a:cs typeface="Cabin"/>
                <a:sym typeface="Cabin"/>
              </a:rPr>
              <a:t>Sao Kim Branding | </a:t>
            </a:r>
            <a:r>
              <a:rPr b="1" i="0" lang="en-US" sz="1200" u="sng" cap="none" strike="noStrike">
                <a:solidFill>
                  <a:srgbClr val="E7E6E6"/>
                </a:solidFill>
                <a:latin typeface="Cabin"/>
                <a:ea typeface="Cabin"/>
                <a:cs typeface="Cabin"/>
                <a:sym typeface="Cabi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www.saokim.com.vn</a:t>
            </a:r>
            <a:endParaRPr b="1" i="0" sz="1200" u="none" cap="none" strike="noStrike">
              <a:solidFill>
                <a:srgbClr val="E7E6E6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Thank you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274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3"/>
          <p:cNvSpPr txBox="1"/>
          <p:nvPr>
            <p:ph idx="1" type="body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Cabin"/>
                <a:ea typeface="Cabin"/>
                <a:cs typeface="Cabin"/>
                <a:sym typeface="Cab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" name="Google Shape;212;p33"/>
          <p:cNvSpPr txBox="1"/>
          <p:nvPr>
            <p:ph idx="2" type="body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Cabin"/>
                <a:ea typeface="Cabin"/>
                <a:cs typeface="Cabin"/>
                <a:sym typeface="Cab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" name="Google Shape;213;p33"/>
          <p:cNvSpPr txBox="1"/>
          <p:nvPr>
            <p:ph idx="3" type="body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Cabin"/>
                <a:ea typeface="Cabin"/>
                <a:cs typeface="Cabin"/>
                <a:sym typeface="Cab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" name="Google Shape;214;p33"/>
          <p:cNvSpPr txBox="1"/>
          <p:nvPr>
            <p:ph idx="4" type="body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Cabin"/>
                <a:ea typeface="Cabin"/>
                <a:cs typeface="Cabin"/>
                <a:sym typeface="Cab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" name="Google Shape;215;p33"/>
          <p:cNvSpPr/>
          <p:nvPr/>
        </p:nvSpPr>
        <p:spPr>
          <a:xfrm>
            <a:off x="6461946" y="3505247"/>
            <a:ext cx="258875" cy="258875"/>
          </a:xfrm>
          <a:custGeom>
            <a:rect b="b" l="l" r="r" t="t"/>
            <a:pathLst>
              <a:path extrusionOk="0" h="21600" w="2160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ill Sans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6" name="Google Shape;216;p33"/>
          <p:cNvSpPr/>
          <p:nvPr/>
        </p:nvSpPr>
        <p:spPr>
          <a:xfrm>
            <a:off x="6510630" y="3897986"/>
            <a:ext cx="161507" cy="296095"/>
          </a:xfrm>
          <a:custGeom>
            <a:rect b="b" l="l" r="r" t="t"/>
            <a:pathLst>
              <a:path extrusionOk="0" h="21600" w="2160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ill Sans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7" name="Google Shape;217;p33"/>
          <p:cNvSpPr/>
          <p:nvPr/>
        </p:nvSpPr>
        <p:spPr>
          <a:xfrm>
            <a:off x="6461946" y="4327945"/>
            <a:ext cx="258875" cy="188273"/>
          </a:xfrm>
          <a:custGeom>
            <a:rect b="b" l="l" r="r" t="t"/>
            <a:pathLst>
              <a:path extrusionOk="0" h="21600" w="2160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ill Sans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8" name="Google Shape;218;p33"/>
          <p:cNvSpPr/>
          <p:nvPr/>
        </p:nvSpPr>
        <p:spPr>
          <a:xfrm>
            <a:off x="6474724" y="4650082"/>
            <a:ext cx="233318" cy="233318"/>
          </a:xfrm>
          <a:custGeom>
            <a:rect b="b" l="l" r="r" t="t"/>
            <a:pathLst>
              <a:path extrusionOk="0" h="21600" w="2160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ill Sans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9" name="Google Shape;219;p33"/>
          <p:cNvSpPr/>
          <p:nvPr/>
        </p:nvSpPr>
        <p:spPr>
          <a:xfrm flipH="1" rot="10800000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220" name="Google Shape;220;p33"/>
          <p:cNvCxnSpPr/>
          <p:nvPr/>
        </p:nvCxnSpPr>
        <p:spPr>
          <a:xfrm flipH="1" rot="10800000">
            <a:off x="0" y="0"/>
            <a:ext cx="6030686" cy="3004456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1" name="Google Shape;221;p33"/>
          <p:cNvCxnSpPr/>
          <p:nvPr/>
        </p:nvCxnSpPr>
        <p:spPr>
          <a:xfrm flipH="1" rot="10800000">
            <a:off x="-17837" y="4700016"/>
            <a:ext cx="1919789" cy="100105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2" name="Google Shape;222;p33"/>
          <p:cNvSpPr/>
          <p:nvPr>
            <p:ph idx="5" type="pic"/>
          </p:nvPr>
        </p:nvSpPr>
        <p:spPr>
          <a:xfrm>
            <a:off x="1683398" y="860944"/>
            <a:ext cx="4428523" cy="51370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33" title="Title"/>
          <p:cNvSpPr txBox="1"/>
          <p:nvPr>
            <p:ph type="ctrTitle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409A"/>
              </a:buClr>
              <a:buSzPts val="4300"/>
              <a:buFont typeface="Calibri"/>
              <a:buNone/>
              <a:defRPr b="1" sz="4300">
                <a:solidFill>
                  <a:srgbClr val="21409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33"/>
          <p:cNvSpPr txBox="1"/>
          <p:nvPr/>
        </p:nvSpPr>
        <p:spPr>
          <a:xfrm>
            <a:off x="219458" y="6492184"/>
            <a:ext cx="3678201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200"/>
              <a:buFont typeface="Cabin"/>
              <a:buNone/>
            </a:pPr>
            <a:r>
              <a:rPr b="1" i="0" lang="en-US" sz="1200" u="none" cap="none" strike="noStrike">
                <a:solidFill>
                  <a:srgbClr val="E7E6E6"/>
                </a:solidFill>
                <a:latin typeface="Cabin"/>
                <a:ea typeface="Cabin"/>
                <a:cs typeface="Cabin"/>
                <a:sym typeface="Cabin"/>
              </a:rPr>
              <a:t>Sao Kim Branding | </a:t>
            </a:r>
            <a:r>
              <a:rPr b="1" i="0" lang="en-US" sz="1200" u="sng" cap="none" strike="noStrike">
                <a:solidFill>
                  <a:srgbClr val="E7E6E6"/>
                </a:solidFill>
                <a:latin typeface="Cabin"/>
                <a:ea typeface="Cabin"/>
                <a:cs typeface="Cabin"/>
                <a:sym typeface="Cabi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www.saokim.com.vn</a:t>
            </a:r>
            <a:endParaRPr b="1" i="0" sz="1200" u="none" cap="none" strike="noStrike">
              <a:solidFill>
                <a:srgbClr val="E7E6E6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25" name="Google Shape;225;p33"/>
          <p:cNvSpPr/>
          <p:nvPr/>
        </p:nvSpPr>
        <p:spPr>
          <a:xfrm>
            <a:off x="6468335" y="5007157"/>
            <a:ext cx="246097" cy="348820"/>
          </a:xfrm>
          <a:custGeom>
            <a:rect b="b" l="l" r="r" t="t"/>
            <a:pathLst>
              <a:path extrusionOk="0" h="619" w="472">
                <a:moveTo>
                  <a:pt x="236" y="0"/>
                </a:moveTo>
                <a:lnTo>
                  <a:pt x="236" y="0"/>
                </a:lnTo>
                <a:cubicBezTo>
                  <a:pt x="104" y="0"/>
                  <a:pt x="0" y="103"/>
                  <a:pt x="0" y="235"/>
                </a:cubicBezTo>
                <a:cubicBezTo>
                  <a:pt x="0" y="323"/>
                  <a:pt x="192" y="618"/>
                  <a:pt x="236" y="618"/>
                </a:cubicBezTo>
                <a:cubicBezTo>
                  <a:pt x="280" y="618"/>
                  <a:pt x="471" y="323"/>
                  <a:pt x="471" y="235"/>
                </a:cubicBezTo>
                <a:cubicBezTo>
                  <a:pt x="471" y="103"/>
                  <a:pt x="368" y="0"/>
                  <a:pt x="236" y="0"/>
                </a:cubicBezTo>
                <a:close/>
                <a:moveTo>
                  <a:pt x="236" y="559"/>
                </a:moveTo>
                <a:lnTo>
                  <a:pt x="236" y="559"/>
                </a:lnTo>
                <a:cubicBezTo>
                  <a:pt x="207" y="559"/>
                  <a:pt x="45" y="309"/>
                  <a:pt x="45" y="235"/>
                </a:cubicBezTo>
                <a:cubicBezTo>
                  <a:pt x="45" y="117"/>
                  <a:pt x="133" y="29"/>
                  <a:pt x="236" y="29"/>
                </a:cubicBezTo>
                <a:cubicBezTo>
                  <a:pt x="339" y="29"/>
                  <a:pt x="427" y="117"/>
                  <a:pt x="427" y="235"/>
                </a:cubicBezTo>
                <a:cubicBezTo>
                  <a:pt x="427" y="309"/>
                  <a:pt x="266" y="559"/>
                  <a:pt x="236" y="559"/>
                </a:cubicBezTo>
                <a:close/>
                <a:moveTo>
                  <a:pt x="236" y="132"/>
                </a:moveTo>
                <a:lnTo>
                  <a:pt x="236" y="132"/>
                </a:lnTo>
                <a:cubicBezTo>
                  <a:pt x="177" y="132"/>
                  <a:pt x="133" y="176"/>
                  <a:pt x="133" y="235"/>
                </a:cubicBezTo>
                <a:cubicBezTo>
                  <a:pt x="133" y="279"/>
                  <a:pt x="177" y="323"/>
                  <a:pt x="236" y="323"/>
                </a:cubicBezTo>
                <a:cubicBezTo>
                  <a:pt x="295" y="323"/>
                  <a:pt x="339" y="279"/>
                  <a:pt x="339" y="235"/>
                </a:cubicBezTo>
                <a:cubicBezTo>
                  <a:pt x="339" y="176"/>
                  <a:pt x="295" y="132"/>
                  <a:pt x="236" y="132"/>
                </a:cubicBezTo>
                <a:close/>
                <a:moveTo>
                  <a:pt x="236" y="294"/>
                </a:moveTo>
                <a:lnTo>
                  <a:pt x="236" y="294"/>
                </a:lnTo>
                <a:cubicBezTo>
                  <a:pt x="207" y="294"/>
                  <a:pt x="177" y="264"/>
                  <a:pt x="177" y="235"/>
                </a:cubicBezTo>
                <a:cubicBezTo>
                  <a:pt x="177" y="191"/>
                  <a:pt x="207" y="176"/>
                  <a:pt x="236" y="176"/>
                </a:cubicBezTo>
                <a:cubicBezTo>
                  <a:pt x="266" y="176"/>
                  <a:pt x="295" y="191"/>
                  <a:pt x="295" y="235"/>
                </a:cubicBezTo>
                <a:cubicBezTo>
                  <a:pt x="295" y="264"/>
                  <a:pt x="266" y="294"/>
                  <a:pt x="236" y="2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/>
          <p:nvPr>
            <p:ph type="title"/>
          </p:nvPr>
        </p:nvSpPr>
        <p:spPr>
          <a:xfrm>
            <a:off x="6455155" y="2722879"/>
            <a:ext cx="3299459" cy="6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>
                <a:solidFill>
                  <a:srgbClr val="20409A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/>
          <p:nvPr>
            <p:ph type="title"/>
          </p:nvPr>
        </p:nvSpPr>
        <p:spPr>
          <a:xfrm>
            <a:off x="6455155" y="2722879"/>
            <a:ext cx="3299459" cy="6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>
                <a:solidFill>
                  <a:srgbClr val="20409A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6"/>
          <p:cNvSpPr/>
          <p:nvPr/>
        </p:nvSpPr>
        <p:spPr>
          <a:xfrm>
            <a:off x="4572" y="0"/>
            <a:ext cx="4639310" cy="3540760"/>
          </a:xfrm>
          <a:custGeom>
            <a:rect b="b" l="l" r="r" t="t"/>
            <a:pathLst>
              <a:path extrusionOk="0" h="3540760" w="4639310">
                <a:moveTo>
                  <a:pt x="4639056" y="0"/>
                </a:moveTo>
                <a:lnTo>
                  <a:pt x="2375280" y="0"/>
                </a:lnTo>
                <a:lnTo>
                  <a:pt x="0" y="1812671"/>
                </a:lnTo>
                <a:lnTo>
                  <a:pt x="0" y="3540252"/>
                </a:lnTo>
                <a:lnTo>
                  <a:pt x="4639056" y="0"/>
                </a:lnTo>
                <a:close/>
              </a:path>
            </a:pathLst>
          </a:custGeom>
          <a:solidFill>
            <a:srgbClr val="091A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6"/>
          <p:cNvSpPr/>
          <p:nvPr/>
        </p:nvSpPr>
        <p:spPr>
          <a:xfrm>
            <a:off x="0" y="812673"/>
            <a:ext cx="946785" cy="998855"/>
          </a:xfrm>
          <a:custGeom>
            <a:rect b="b" l="l" r="r" t="t"/>
            <a:pathLst>
              <a:path extrusionOk="0" h="998855" w="946785">
                <a:moveTo>
                  <a:pt x="939063" y="0"/>
                </a:moveTo>
                <a:lnTo>
                  <a:pt x="0" y="714761"/>
                </a:lnTo>
                <a:lnTo>
                  <a:pt x="0" y="998763"/>
                </a:lnTo>
                <a:lnTo>
                  <a:pt x="946442" y="278511"/>
                </a:lnTo>
                <a:lnTo>
                  <a:pt x="939063" y="0"/>
                </a:lnTo>
                <a:close/>
              </a:path>
            </a:pathLst>
          </a:custGeom>
          <a:solidFill>
            <a:srgbClr val="F9A63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6"/>
          <p:cNvSpPr/>
          <p:nvPr/>
        </p:nvSpPr>
        <p:spPr>
          <a:xfrm>
            <a:off x="4078223" y="0"/>
            <a:ext cx="1447800" cy="638810"/>
          </a:xfrm>
          <a:custGeom>
            <a:rect b="b" l="l" r="r" t="t"/>
            <a:pathLst>
              <a:path extrusionOk="0" h="638810" w="1447800">
                <a:moveTo>
                  <a:pt x="1447800" y="0"/>
                </a:moveTo>
                <a:lnTo>
                  <a:pt x="866013" y="0"/>
                </a:lnTo>
                <a:lnTo>
                  <a:pt x="0" y="638555"/>
                </a:lnTo>
                <a:lnTo>
                  <a:pt x="581787" y="638555"/>
                </a:lnTo>
                <a:lnTo>
                  <a:pt x="1447800" y="0"/>
                </a:lnTo>
                <a:close/>
              </a:path>
            </a:pathLst>
          </a:custGeom>
          <a:solidFill>
            <a:srgbClr val="C9D4D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6"/>
          <p:cNvSpPr/>
          <p:nvPr/>
        </p:nvSpPr>
        <p:spPr>
          <a:xfrm>
            <a:off x="10597895" y="6225540"/>
            <a:ext cx="1287779" cy="48463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6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ion with Subtitle">
  <p:cSld name="Comparision with Sub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/>
          <p:nvPr/>
        </p:nvSpPr>
        <p:spPr>
          <a:xfrm flipH="1">
            <a:off x="7561328" y="1"/>
            <a:ext cx="4639713" cy="3541006"/>
          </a:xfrm>
          <a:prstGeom prst="diagStripe">
            <a:avLst>
              <a:gd fmla="val 51202" name="adj"/>
            </a:avLst>
          </a:prstGeom>
          <a:solidFill>
            <a:srgbClr val="0A1A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65" name="Google Shape;65;p13"/>
          <p:cNvCxnSpPr/>
          <p:nvPr/>
        </p:nvCxnSpPr>
        <p:spPr>
          <a:xfrm rot="10800000">
            <a:off x="9526432" y="0"/>
            <a:ext cx="1240971" cy="963887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6" name="Google Shape;66;p13"/>
          <p:cNvSpPr/>
          <p:nvPr/>
        </p:nvSpPr>
        <p:spPr>
          <a:xfrm flipH="1" rot="2178838">
            <a:off x="11038770" y="1199729"/>
            <a:ext cx="1354398" cy="226087"/>
          </a:xfrm>
          <a:prstGeom prst="parallelogram">
            <a:avLst>
              <a:gd fmla="val 72003" name="adj"/>
            </a:avLst>
          </a:prstGeom>
          <a:solidFill>
            <a:srgbClr val="FAA6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7" name="Google Shape;67;p13"/>
          <p:cNvSpPr/>
          <p:nvPr/>
        </p:nvSpPr>
        <p:spPr>
          <a:xfrm flipH="1">
            <a:off x="6679908" y="1"/>
            <a:ext cx="1447800" cy="639064"/>
          </a:xfrm>
          <a:prstGeom prst="parallelogram">
            <a:avLst>
              <a:gd fmla="val 135617" name="adj"/>
            </a:avLst>
          </a:prstGeom>
          <a:solidFill>
            <a:srgbClr val="CAD5D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11430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8" name="Google Shape;68;p13" title="Title "/>
          <p:cNvSpPr txBox="1"/>
          <p:nvPr>
            <p:ph type="title"/>
          </p:nvPr>
        </p:nvSpPr>
        <p:spPr>
          <a:xfrm>
            <a:off x="404466" y="317728"/>
            <a:ext cx="8333222" cy="7673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409A"/>
              </a:buClr>
              <a:buSzPts val="4000"/>
              <a:buFont typeface="Montserrat ExtraBold"/>
              <a:buNone/>
              <a:defRPr b="1" sz="4000">
                <a:solidFill>
                  <a:srgbClr val="21409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3"/>
          <p:cNvSpPr txBox="1"/>
          <p:nvPr/>
        </p:nvSpPr>
        <p:spPr>
          <a:xfrm>
            <a:off x="219458" y="6492184"/>
            <a:ext cx="3678201" cy="218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1200"/>
              <a:buFont typeface="Cabin"/>
              <a:buNone/>
            </a:pPr>
            <a:r>
              <a:rPr b="1" i="0" lang="en-US" sz="1200" u="none" cap="none" strike="noStrike">
                <a:solidFill>
                  <a:srgbClr val="E7E6E6"/>
                </a:solidFill>
                <a:latin typeface="Cabin"/>
                <a:ea typeface="Cabin"/>
                <a:cs typeface="Cabin"/>
                <a:sym typeface="Cabin"/>
              </a:rPr>
              <a:t>Sao Kim Branding | </a:t>
            </a:r>
            <a:r>
              <a:rPr b="1" i="0" lang="en-US" sz="1200" u="sng" cap="none" strike="noStrike">
                <a:solidFill>
                  <a:srgbClr val="E7E6E6"/>
                </a:solidFill>
                <a:latin typeface="Cabin"/>
                <a:ea typeface="Cabin"/>
                <a:cs typeface="Cabin"/>
                <a:sym typeface="Cabi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www.saokim.com.vn</a:t>
            </a:r>
            <a:endParaRPr b="1" i="0" sz="1200" u="none" cap="none" strike="noStrike">
              <a:solidFill>
                <a:srgbClr val="E7E6E6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>
            <a:off x="531814" y="2005762"/>
            <a:ext cx="8564060" cy="4083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070"/>
              </a:buClr>
              <a:buSzPts val="2000"/>
              <a:buNone/>
              <a:defRPr sz="2000">
                <a:solidFill>
                  <a:srgbClr val="75707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4" name="Google Shape;7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6" name="Google Shape;8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9"/>
          <p:cNvSpPr txBox="1"/>
          <p:nvPr>
            <p:ph type="title"/>
          </p:nvPr>
        </p:nvSpPr>
        <p:spPr>
          <a:xfrm>
            <a:off x="6455155" y="2722879"/>
            <a:ext cx="3299459" cy="6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300" u="none" cap="none" strike="noStrike">
                <a:solidFill>
                  <a:srgbClr val="20409A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" type="body"/>
          </p:nvPr>
        </p:nvSpPr>
        <p:spPr>
          <a:xfrm>
            <a:off x="1826767" y="2779522"/>
            <a:ext cx="9992995" cy="3033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52525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hyperlink" Target="http://www.saokim.com.vn/" TargetMode="External"/><Relationship Id="rId6" Type="http://schemas.openxmlformats.org/officeDocument/2006/relationships/hyperlink" Target="http://www.saokim.com.vn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hyperlink" Target="http://www.saokim.com.vn/" TargetMode="External"/><Relationship Id="rId8" Type="http://schemas.openxmlformats.org/officeDocument/2006/relationships/hyperlink" Target="http://www.saokim.com.vn/" TargetMode="External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hyperlink" Target="http://www.saokim.com.vn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9" Type="http://schemas.openxmlformats.org/officeDocument/2006/relationships/hyperlink" Target="http://www.saokim.com.vn/" TargetMode="External"/><Relationship Id="rId5" Type="http://schemas.openxmlformats.org/officeDocument/2006/relationships/hyperlink" Target="mailto:contact@saokim.com.vn" TargetMode="External"/><Relationship Id="rId6" Type="http://schemas.openxmlformats.org/officeDocument/2006/relationships/hyperlink" Target="http://www.saokim.com.vn/" TargetMode="External"/><Relationship Id="rId7" Type="http://schemas.openxmlformats.org/officeDocument/2006/relationships/image" Target="../media/image14.png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hyperlink" Target="http://www.saokim.com.vn/" TargetMode="External"/><Relationship Id="rId8" Type="http://schemas.openxmlformats.org/officeDocument/2006/relationships/hyperlink" Target="http://www.saokim.com.vn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hyperlink" Target="http://www.saokim.com.vn/" TargetMode="External"/><Relationship Id="rId8" Type="http://schemas.openxmlformats.org/officeDocument/2006/relationships/hyperlink" Target="http://www.saokim.com.vn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hyperlink" Target="http://www.saokim.com.vn/" TargetMode="External"/><Relationship Id="rId8" Type="http://schemas.openxmlformats.org/officeDocument/2006/relationships/hyperlink" Target="http://www.saokim.com.vn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"/>
          <p:cNvSpPr txBox="1"/>
          <p:nvPr/>
        </p:nvSpPr>
        <p:spPr>
          <a:xfrm>
            <a:off x="6798309" y="3806697"/>
            <a:ext cx="4672330" cy="5668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094740" lvl="0" marL="110680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Tên công ty:</a:t>
            </a:r>
            <a:endParaRPr b="0" i="0" sz="3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94740" lvl="0" marL="110680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Địa chỉ    :  </a:t>
            </a:r>
            <a:endParaRPr b="0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1"/>
          <p:cNvSpPr txBox="1"/>
          <p:nvPr>
            <p:ph type="ctrTitle"/>
          </p:nvPr>
        </p:nvSpPr>
        <p:spPr>
          <a:xfrm>
            <a:off x="3205900" y="2140375"/>
            <a:ext cx="9509400" cy="13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0295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600">
                <a:latin typeface="Times New Roman"/>
                <a:ea typeface="Times New Roman"/>
                <a:cs typeface="Times New Roman"/>
                <a:sym typeface="Times New Roman"/>
              </a:rPr>
              <a:t>Mẫu kế hoạch marketing</a:t>
            </a:r>
            <a:endParaRPr sz="4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32" name="Google Shape;232;p1"/>
          <p:cNvGrpSpPr/>
          <p:nvPr/>
        </p:nvGrpSpPr>
        <p:grpSpPr>
          <a:xfrm>
            <a:off x="2987039" y="2523744"/>
            <a:ext cx="8750808" cy="4075176"/>
            <a:chOff x="2987039" y="2523744"/>
            <a:chExt cx="8750808" cy="4075176"/>
          </a:xfrm>
        </p:grpSpPr>
        <p:sp>
          <p:nvSpPr>
            <p:cNvPr id="233" name="Google Shape;233;p1"/>
            <p:cNvSpPr/>
            <p:nvPr/>
          </p:nvSpPr>
          <p:spPr>
            <a:xfrm>
              <a:off x="2987039" y="2523744"/>
              <a:ext cx="1816608" cy="181051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"/>
            <p:cNvSpPr/>
            <p:nvPr/>
          </p:nvSpPr>
          <p:spPr>
            <a:xfrm>
              <a:off x="10137647" y="5998464"/>
              <a:ext cx="1600200" cy="60045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5" name="Google Shape;235;p1"/>
          <p:cNvSpPr txBox="1"/>
          <p:nvPr/>
        </p:nvSpPr>
        <p:spPr>
          <a:xfrm>
            <a:off x="231647" y="6525383"/>
            <a:ext cx="3307079" cy="17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A4A4A4"/>
                </a:solidFill>
                <a:latin typeface="Courier New"/>
                <a:ea typeface="Courier New"/>
                <a:cs typeface="Courier New"/>
                <a:sym typeface="Courier New"/>
              </a:rPr>
              <a:t>Sao Kim Branding | </a:t>
            </a:r>
            <a:r>
              <a:rPr b="0" i="0" lang="en-US" sz="1200" u="sng" cap="none" strike="noStrike">
                <a:solidFill>
                  <a:srgbClr val="00184B"/>
                </a:solidFill>
                <a:latin typeface="Courier New"/>
                <a:ea typeface="Courier New"/>
                <a:cs typeface="Courier New"/>
                <a:sym typeface="Courier New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www.saokim.com.vn</a:t>
            </a:r>
            <a:endParaRPr b="0" i="0" sz="12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6" name="Google Shape;236;p1"/>
          <p:cNvSpPr txBox="1"/>
          <p:nvPr/>
        </p:nvSpPr>
        <p:spPr>
          <a:xfrm>
            <a:off x="218947" y="6512683"/>
            <a:ext cx="3332479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11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A4A4A4"/>
                </a:solidFill>
                <a:latin typeface="Courier New"/>
                <a:ea typeface="Courier New"/>
                <a:cs typeface="Courier New"/>
                <a:sym typeface="Courier New"/>
              </a:rPr>
              <a:t>Sao Kim Branding | </a:t>
            </a:r>
            <a:r>
              <a:rPr b="0" i="0" lang="en-US" sz="1200" u="sng" cap="none" strike="noStrike">
                <a:solidFill>
                  <a:srgbClr val="00184B"/>
                </a:solidFill>
                <a:latin typeface="Courier New"/>
                <a:ea typeface="Courier New"/>
                <a:cs typeface="Courier New"/>
                <a:sym typeface="Courier New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www.saokim.com.vn</a:t>
            </a:r>
            <a:endParaRPr b="0" i="0" sz="12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gbac80a36ac_0_40"/>
          <p:cNvGrpSpPr/>
          <p:nvPr/>
        </p:nvGrpSpPr>
        <p:grpSpPr>
          <a:xfrm>
            <a:off x="0" y="0"/>
            <a:ext cx="12192000" cy="6857938"/>
            <a:chOff x="0" y="0"/>
            <a:chExt cx="12192000" cy="6857938"/>
          </a:xfrm>
        </p:grpSpPr>
        <p:sp>
          <p:nvSpPr>
            <p:cNvPr id="382" name="Google Shape;382;gbac80a36ac_0_40"/>
            <p:cNvSpPr/>
            <p:nvPr/>
          </p:nvSpPr>
          <p:spPr>
            <a:xfrm>
              <a:off x="338327" y="6409944"/>
              <a:ext cx="224100" cy="2211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gbac80a36ac_0_40"/>
            <p:cNvSpPr/>
            <p:nvPr/>
          </p:nvSpPr>
          <p:spPr>
            <a:xfrm>
              <a:off x="11637264" y="6409944"/>
              <a:ext cx="224100" cy="2211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gbac80a36ac_0_40"/>
            <p:cNvSpPr/>
            <p:nvPr/>
          </p:nvSpPr>
          <p:spPr>
            <a:xfrm>
              <a:off x="0" y="0"/>
              <a:ext cx="12192000" cy="456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gbac80a36ac_0_40"/>
            <p:cNvSpPr/>
            <p:nvPr/>
          </p:nvSpPr>
          <p:spPr>
            <a:xfrm>
              <a:off x="0" y="6835138"/>
              <a:ext cx="12192000" cy="228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6" name="Google Shape;386;gbac80a36ac_0_40"/>
          <p:cNvSpPr txBox="1"/>
          <p:nvPr/>
        </p:nvSpPr>
        <p:spPr>
          <a:xfrm>
            <a:off x="7064953" y="1215128"/>
            <a:ext cx="37473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Work harder, get smarter</a:t>
            </a:r>
            <a:endParaRPr b="0" i="0" sz="20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87" name="Google Shape;387;gbac80a36ac_0_40"/>
          <p:cNvSpPr txBox="1"/>
          <p:nvPr/>
        </p:nvSpPr>
        <p:spPr>
          <a:xfrm>
            <a:off x="7467600" y="2507030"/>
            <a:ext cx="3987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Aim for A Victory</a:t>
            </a:r>
            <a:endParaRPr b="0" i="0" sz="20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88" name="Google Shape;388;gbac80a36ac_0_40"/>
          <p:cNvSpPr txBox="1"/>
          <p:nvPr/>
        </p:nvSpPr>
        <p:spPr>
          <a:xfrm>
            <a:off x="6656688" y="4178639"/>
            <a:ext cx="51510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89" name="Google Shape;389;gbac80a36ac_0_40"/>
          <p:cNvSpPr txBox="1"/>
          <p:nvPr/>
        </p:nvSpPr>
        <p:spPr>
          <a:xfrm>
            <a:off x="7239000" y="5695405"/>
            <a:ext cx="47499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Work best for success</a:t>
            </a:r>
            <a:endParaRPr b="0" i="0" sz="20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0" name="Google Shape;390;gbac80a36ac_0_40"/>
          <p:cNvSpPr txBox="1"/>
          <p:nvPr/>
        </p:nvSpPr>
        <p:spPr>
          <a:xfrm>
            <a:off x="231647" y="6525383"/>
            <a:ext cx="33072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A4A4A4"/>
                </a:solidFill>
                <a:latin typeface="Courier New"/>
                <a:ea typeface="Courier New"/>
                <a:cs typeface="Courier New"/>
                <a:sym typeface="Courier New"/>
              </a:rPr>
              <a:t>Sao Kim Branding | </a:t>
            </a:r>
            <a:r>
              <a:rPr b="0" i="0" lang="en-US" sz="1200" u="sng" cap="none" strike="noStrike">
                <a:solidFill>
                  <a:srgbClr val="00184B"/>
                </a:solidFill>
                <a:latin typeface="Courier New"/>
                <a:ea typeface="Courier New"/>
                <a:cs typeface="Courier New"/>
                <a:sym typeface="Courier New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www.saokim.com.vn</a:t>
            </a:r>
            <a:endParaRPr b="0" i="0" sz="12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1" name="Google Shape;391;gbac80a36ac_0_40"/>
          <p:cNvSpPr txBox="1"/>
          <p:nvPr/>
        </p:nvSpPr>
        <p:spPr>
          <a:xfrm>
            <a:off x="218947" y="6512683"/>
            <a:ext cx="33324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11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A4A4A4"/>
                </a:solidFill>
                <a:latin typeface="Courier New"/>
                <a:ea typeface="Courier New"/>
                <a:cs typeface="Courier New"/>
                <a:sym typeface="Courier New"/>
              </a:rPr>
              <a:t>Sao Kim Branding | </a:t>
            </a:r>
            <a:r>
              <a:rPr b="0" i="0" lang="en-US" sz="1200" u="sng" cap="none" strike="noStrike">
                <a:solidFill>
                  <a:srgbClr val="00184B"/>
                </a:solidFill>
                <a:latin typeface="Courier New"/>
                <a:ea typeface="Courier New"/>
                <a:cs typeface="Courier New"/>
                <a:sym typeface="Courier New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www.saokim.com.vn</a:t>
            </a:r>
            <a:endParaRPr b="0" i="0" sz="12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2" name="Google Shape;392;gbac80a36ac_0_40"/>
          <p:cNvSpPr/>
          <p:nvPr/>
        </p:nvSpPr>
        <p:spPr>
          <a:xfrm>
            <a:off x="7467600" y="4146819"/>
            <a:ext cx="357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The Future Begins Here</a:t>
            </a:r>
            <a:endParaRPr b="1" i="0" sz="20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3" name="Google Shape;393;gbac80a36ac_0_40"/>
          <p:cNvSpPr/>
          <p:nvPr/>
        </p:nvSpPr>
        <p:spPr>
          <a:xfrm>
            <a:off x="10286372" y="6184464"/>
            <a:ext cx="1600200" cy="6006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94" name="Google Shape;394;gbac80a36ac_0_40"/>
          <p:cNvGraphicFramePr/>
          <p:nvPr/>
        </p:nvGraphicFramePr>
        <p:xfrm>
          <a:off x="851762" y="4011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{03FBAE9E-5D5D-4815-ADCE-566C531A6538}</a:tableStyleId>
              </a:tblPr>
              <a:tblGrid>
                <a:gridCol w="10744200"/>
              </a:tblGrid>
              <a:tr h="391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VIII. Chiến lược định giá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6100" marL="261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</a:tr>
              <a:tr h="1175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Cân nhắc ba yếu tố sau: 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Char char="-"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Giá trị cảm nhận của khách hàng so với giá tiền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Char char="-"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Độ nhạy cảm về giá của khách hàng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Char char="-"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Giá của công ty đối thủ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6100" marL="261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95" name="Google Shape;395;gbac80a36ac_0_40"/>
          <p:cNvSpPr/>
          <p:nvPr/>
        </p:nvSpPr>
        <p:spPr>
          <a:xfrm>
            <a:off x="851700" y="1968700"/>
            <a:ext cx="10744200" cy="418200"/>
          </a:xfrm>
          <a:prstGeom prst="rect">
            <a:avLst/>
          </a:prstGeom>
          <a:solidFill>
            <a:srgbClr val="4A86E8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IX. Kênh marketing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96" name="Google Shape;396;gbac80a36ac_0_40"/>
          <p:cNvGraphicFramePr/>
          <p:nvPr/>
        </p:nvGraphicFramePr>
        <p:xfrm>
          <a:off x="851762" y="23868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{03FBAE9E-5D5D-4815-ADCE-566C531A6538}</a:tableStyleId>
              </a:tblPr>
              <a:tblGrid>
                <a:gridCol w="2663900"/>
                <a:gridCol w="2567775"/>
              </a:tblGrid>
              <a:tr h="522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Tiếp thị nội dung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Mạng xã hội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1358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8575" marL="28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8575" marL="28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7" name="Google Shape;397;gbac80a36ac_0_40"/>
          <p:cNvGraphicFramePr/>
          <p:nvPr/>
        </p:nvGraphicFramePr>
        <p:xfrm>
          <a:off x="6083433" y="2386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{03FBAE9E-5D5D-4815-ADCE-566C531A6538}</a:tableStyleId>
              </a:tblPr>
              <a:tblGrid>
                <a:gridCol w="2791025"/>
                <a:gridCol w="2721500"/>
              </a:tblGrid>
              <a:tr h="51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Tiếp thị qua email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Truyền thông quảng cáo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136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8575" marL="28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8575" marL="28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8" name="Google Shape;398;gbac80a36ac_0_40"/>
          <p:cNvGraphicFramePr/>
          <p:nvPr/>
        </p:nvGraphicFramePr>
        <p:xfrm>
          <a:off x="851738" y="426791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{03FBAE9E-5D5D-4815-ADCE-566C531A6538}</a:tableStyleId>
              </a:tblPr>
              <a:tblGrid>
                <a:gridCol w="10744200"/>
              </a:tblGrid>
              <a:tr h="39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X. Ngân sách Marketing 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4275" marL="242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</a:tr>
              <a:tr h="1161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4275" marL="242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8"/>
          <p:cNvSpPr/>
          <p:nvPr/>
        </p:nvSpPr>
        <p:spPr>
          <a:xfrm>
            <a:off x="0" y="7618"/>
            <a:ext cx="12192000" cy="685037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4" name="Google Shape;404;p8"/>
          <p:cNvSpPr/>
          <p:nvPr/>
        </p:nvSpPr>
        <p:spPr>
          <a:xfrm>
            <a:off x="6461759" y="3505200"/>
            <a:ext cx="259079" cy="259079"/>
          </a:xfrm>
          <a:custGeom>
            <a:rect b="b" l="l" r="r" t="t"/>
            <a:pathLst>
              <a:path extrusionOk="0" h="259079" w="259079">
                <a:moveTo>
                  <a:pt x="129539" y="0"/>
                </a:moveTo>
                <a:lnTo>
                  <a:pt x="79134" y="10185"/>
                </a:lnTo>
                <a:lnTo>
                  <a:pt x="37957" y="37957"/>
                </a:lnTo>
                <a:lnTo>
                  <a:pt x="10185" y="79134"/>
                </a:lnTo>
                <a:lnTo>
                  <a:pt x="0" y="129539"/>
                </a:lnTo>
                <a:lnTo>
                  <a:pt x="10185" y="179945"/>
                </a:lnTo>
                <a:lnTo>
                  <a:pt x="37957" y="221122"/>
                </a:lnTo>
                <a:lnTo>
                  <a:pt x="79134" y="248894"/>
                </a:lnTo>
                <a:lnTo>
                  <a:pt x="129539" y="259080"/>
                </a:lnTo>
                <a:lnTo>
                  <a:pt x="179945" y="248894"/>
                </a:lnTo>
                <a:lnTo>
                  <a:pt x="182354" y="247269"/>
                </a:lnTo>
                <a:lnTo>
                  <a:pt x="129539" y="247269"/>
                </a:lnTo>
                <a:lnTo>
                  <a:pt x="108071" y="245306"/>
                </a:lnTo>
                <a:lnTo>
                  <a:pt x="87899" y="239664"/>
                </a:lnTo>
                <a:lnTo>
                  <a:pt x="69371" y="230713"/>
                </a:lnTo>
                <a:lnTo>
                  <a:pt x="52832" y="218820"/>
                </a:lnTo>
                <a:lnTo>
                  <a:pt x="62691" y="210693"/>
                </a:lnTo>
                <a:lnTo>
                  <a:pt x="44322" y="210693"/>
                </a:lnTo>
                <a:lnTo>
                  <a:pt x="30724" y="193494"/>
                </a:lnTo>
                <a:lnTo>
                  <a:pt x="20494" y="173974"/>
                </a:lnTo>
                <a:lnTo>
                  <a:pt x="14051" y="152525"/>
                </a:lnTo>
                <a:lnTo>
                  <a:pt x="11811" y="129539"/>
                </a:lnTo>
                <a:lnTo>
                  <a:pt x="21062" y="83712"/>
                </a:lnTo>
                <a:lnTo>
                  <a:pt x="46291" y="46291"/>
                </a:lnTo>
                <a:lnTo>
                  <a:pt x="83712" y="21062"/>
                </a:lnTo>
                <a:lnTo>
                  <a:pt x="129539" y="11811"/>
                </a:lnTo>
                <a:lnTo>
                  <a:pt x="182354" y="11811"/>
                </a:lnTo>
                <a:lnTo>
                  <a:pt x="179945" y="10185"/>
                </a:lnTo>
                <a:lnTo>
                  <a:pt x="129539" y="0"/>
                </a:lnTo>
                <a:close/>
              </a:path>
              <a:path extrusionOk="0" h="259079" w="259079">
                <a:moveTo>
                  <a:pt x="169959" y="47116"/>
                </a:moveTo>
                <a:lnTo>
                  <a:pt x="147700" y="47116"/>
                </a:lnTo>
                <a:lnTo>
                  <a:pt x="155827" y="49275"/>
                </a:lnTo>
                <a:lnTo>
                  <a:pt x="163179" y="56292"/>
                </a:lnTo>
                <a:lnTo>
                  <a:pt x="168507" y="68976"/>
                </a:lnTo>
                <a:lnTo>
                  <a:pt x="170561" y="88137"/>
                </a:lnTo>
                <a:lnTo>
                  <a:pt x="169737" y="107124"/>
                </a:lnTo>
                <a:lnTo>
                  <a:pt x="155193" y="145287"/>
                </a:lnTo>
                <a:lnTo>
                  <a:pt x="153035" y="149860"/>
                </a:lnTo>
                <a:lnTo>
                  <a:pt x="149097" y="157733"/>
                </a:lnTo>
                <a:lnTo>
                  <a:pt x="148336" y="165481"/>
                </a:lnTo>
                <a:lnTo>
                  <a:pt x="150748" y="172466"/>
                </a:lnTo>
                <a:lnTo>
                  <a:pt x="154005" y="178917"/>
                </a:lnTo>
                <a:lnTo>
                  <a:pt x="159273" y="184832"/>
                </a:lnTo>
                <a:lnTo>
                  <a:pt x="166661" y="190343"/>
                </a:lnTo>
                <a:lnTo>
                  <a:pt x="176275" y="195580"/>
                </a:lnTo>
                <a:lnTo>
                  <a:pt x="185058" y="200540"/>
                </a:lnTo>
                <a:lnTo>
                  <a:pt x="193484" y="206597"/>
                </a:lnTo>
                <a:lnTo>
                  <a:pt x="200957" y="212796"/>
                </a:lnTo>
                <a:lnTo>
                  <a:pt x="206883" y="218186"/>
                </a:lnTo>
                <a:lnTo>
                  <a:pt x="190226" y="230338"/>
                </a:lnTo>
                <a:lnTo>
                  <a:pt x="171545" y="239490"/>
                </a:lnTo>
                <a:lnTo>
                  <a:pt x="151197" y="245260"/>
                </a:lnTo>
                <a:lnTo>
                  <a:pt x="129539" y="247269"/>
                </a:lnTo>
                <a:lnTo>
                  <a:pt x="182354" y="247269"/>
                </a:lnTo>
                <a:lnTo>
                  <a:pt x="221122" y="221122"/>
                </a:lnTo>
                <a:lnTo>
                  <a:pt x="228670" y="209931"/>
                </a:lnTo>
                <a:lnTo>
                  <a:pt x="215391" y="209931"/>
                </a:lnTo>
                <a:lnTo>
                  <a:pt x="209020" y="204075"/>
                </a:lnTo>
                <a:lnTo>
                  <a:pt x="200802" y="197278"/>
                </a:lnTo>
                <a:lnTo>
                  <a:pt x="191371" y="190553"/>
                </a:lnTo>
                <a:lnTo>
                  <a:pt x="181356" y="184912"/>
                </a:lnTo>
                <a:lnTo>
                  <a:pt x="173870" y="180907"/>
                </a:lnTo>
                <a:lnTo>
                  <a:pt x="168147" y="176879"/>
                </a:lnTo>
                <a:lnTo>
                  <a:pt x="164139" y="172803"/>
                </a:lnTo>
                <a:lnTo>
                  <a:pt x="161797" y="168656"/>
                </a:lnTo>
                <a:lnTo>
                  <a:pt x="160400" y="164719"/>
                </a:lnTo>
                <a:lnTo>
                  <a:pt x="161036" y="160147"/>
                </a:lnTo>
                <a:lnTo>
                  <a:pt x="165735" y="150749"/>
                </a:lnTo>
                <a:lnTo>
                  <a:pt x="167639" y="147319"/>
                </a:lnTo>
                <a:lnTo>
                  <a:pt x="174442" y="134697"/>
                </a:lnTo>
                <a:lnTo>
                  <a:pt x="178596" y="123856"/>
                </a:lnTo>
                <a:lnTo>
                  <a:pt x="181363" y="109214"/>
                </a:lnTo>
                <a:lnTo>
                  <a:pt x="182371" y="88137"/>
                </a:lnTo>
                <a:lnTo>
                  <a:pt x="177758" y="58739"/>
                </a:lnTo>
                <a:lnTo>
                  <a:pt x="169959" y="47116"/>
                </a:lnTo>
                <a:close/>
              </a:path>
              <a:path extrusionOk="0" h="259079" w="259079">
                <a:moveTo>
                  <a:pt x="147700" y="35433"/>
                </a:moveTo>
                <a:lnTo>
                  <a:pt x="142874" y="35433"/>
                </a:lnTo>
                <a:lnTo>
                  <a:pt x="139954" y="36449"/>
                </a:lnTo>
                <a:lnTo>
                  <a:pt x="137160" y="37464"/>
                </a:lnTo>
                <a:lnTo>
                  <a:pt x="133985" y="38480"/>
                </a:lnTo>
                <a:lnTo>
                  <a:pt x="130810" y="39750"/>
                </a:lnTo>
                <a:lnTo>
                  <a:pt x="123443" y="39750"/>
                </a:lnTo>
                <a:lnTo>
                  <a:pt x="111462" y="40697"/>
                </a:lnTo>
                <a:lnTo>
                  <a:pt x="97980" y="45989"/>
                </a:lnTo>
                <a:lnTo>
                  <a:pt x="86975" y="59878"/>
                </a:lnTo>
                <a:lnTo>
                  <a:pt x="82422" y="86613"/>
                </a:lnTo>
                <a:lnTo>
                  <a:pt x="83835" y="107842"/>
                </a:lnTo>
                <a:lnTo>
                  <a:pt x="87445" y="123872"/>
                </a:lnTo>
                <a:lnTo>
                  <a:pt x="92281" y="136013"/>
                </a:lnTo>
                <a:lnTo>
                  <a:pt x="97409" y="145669"/>
                </a:lnTo>
                <a:lnTo>
                  <a:pt x="99187" y="148717"/>
                </a:lnTo>
                <a:lnTo>
                  <a:pt x="100711" y="151637"/>
                </a:lnTo>
                <a:lnTo>
                  <a:pt x="101981" y="154558"/>
                </a:lnTo>
                <a:lnTo>
                  <a:pt x="104350" y="163409"/>
                </a:lnTo>
                <a:lnTo>
                  <a:pt x="103028" y="170973"/>
                </a:lnTo>
                <a:lnTo>
                  <a:pt x="97944" y="177347"/>
                </a:lnTo>
                <a:lnTo>
                  <a:pt x="89026" y="182625"/>
                </a:lnTo>
                <a:lnTo>
                  <a:pt x="76898" y="188154"/>
                </a:lnTo>
                <a:lnTo>
                  <a:pt x="66579" y="193706"/>
                </a:lnTo>
                <a:lnTo>
                  <a:pt x="56308" y="200735"/>
                </a:lnTo>
                <a:lnTo>
                  <a:pt x="44322" y="210693"/>
                </a:lnTo>
                <a:lnTo>
                  <a:pt x="62691" y="210693"/>
                </a:lnTo>
                <a:lnTo>
                  <a:pt x="63474" y="210048"/>
                </a:lnTo>
                <a:lnTo>
                  <a:pt x="72723" y="203787"/>
                </a:lnTo>
                <a:lnTo>
                  <a:pt x="82282" y="198693"/>
                </a:lnTo>
                <a:lnTo>
                  <a:pt x="93853" y="193420"/>
                </a:lnTo>
                <a:lnTo>
                  <a:pt x="106543" y="185435"/>
                </a:lnTo>
                <a:lnTo>
                  <a:pt x="114030" y="175260"/>
                </a:lnTo>
                <a:lnTo>
                  <a:pt x="116159" y="163274"/>
                </a:lnTo>
                <a:lnTo>
                  <a:pt x="112775" y="149860"/>
                </a:lnTo>
                <a:lnTo>
                  <a:pt x="111251" y="146431"/>
                </a:lnTo>
                <a:lnTo>
                  <a:pt x="109600" y="143382"/>
                </a:lnTo>
                <a:lnTo>
                  <a:pt x="107695" y="140081"/>
                </a:lnTo>
                <a:lnTo>
                  <a:pt x="102967" y="131083"/>
                </a:lnTo>
                <a:lnTo>
                  <a:pt x="98631" y="120110"/>
                </a:lnTo>
                <a:lnTo>
                  <a:pt x="95462" y="105755"/>
                </a:lnTo>
                <a:lnTo>
                  <a:pt x="94234" y="86613"/>
                </a:lnTo>
                <a:lnTo>
                  <a:pt x="96998" y="66599"/>
                </a:lnTo>
                <a:lnTo>
                  <a:pt x="104060" y="56229"/>
                </a:lnTo>
                <a:lnTo>
                  <a:pt x="113575" y="52288"/>
                </a:lnTo>
                <a:lnTo>
                  <a:pt x="123697" y="51562"/>
                </a:lnTo>
                <a:lnTo>
                  <a:pt x="132968" y="51435"/>
                </a:lnTo>
                <a:lnTo>
                  <a:pt x="137413" y="49784"/>
                </a:lnTo>
                <a:lnTo>
                  <a:pt x="141096" y="48513"/>
                </a:lnTo>
                <a:lnTo>
                  <a:pt x="144907" y="47116"/>
                </a:lnTo>
                <a:lnTo>
                  <a:pt x="169959" y="47116"/>
                </a:lnTo>
                <a:lnTo>
                  <a:pt x="167179" y="42973"/>
                </a:lnTo>
                <a:lnTo>
                  <a:pt x="155529" y="36613"/>
                </a:lnTo>
                <a:lnTo>
                  <a:pt x="147700" y="35433"/>
                </a:lnTo>
                <a:close/>
              </a:path>
              <a:path extrusionOk="0" h="259079" w="259079">
                <a:moveTo>
                  <a:pt x="182354" y="11811"/>
                </a:moveTo>
                <a:lnTo>
                  <a:pt x="129539" y="11811"/>
                </a:lnTo>
                <a:lnTo>
                  <a:pt x="175367" y="21062"/>
                </a:lnTo>
                <a:lnTo>
                  <a:pt x="212788" y="46291"/>
                </a:lnTo>
                <a:lnTo>
                  <a:pt x="238017" y="83712"/>
                </a:lnTo>
                <a:lnTo>
                  <a:pt x="247268" y="129539"/>
                </a:lnTo>
                <a:lnTo>
                  <a:pt x="245056" y="152263"/>
                </a:lnTo>
                <a:lnTo>
                  <a:pt x="238712" y="173497"/>
                </a:lnTo>
                <a:lnTo>
                  <a:pt x="228677" y="192851"/>
                </a:lnTo>
                <a:lnTo>
                  <a:pt x="215391" y="209931"/>
                </a:lnTo>
                <a:lnTo>
                  <a:pt x="228670" y="209931"/>
                </a:lnTo>
                <a:lnTo>
                  <a:pt x="248894" y="179945"/>
                </a:lnTo>
                <a:lnTo>
                  <a:pt x="259080" y="129539"/>
                </a:lnTo>
                <a:lnTo>
                  <a:pt x="248894" y="79134"/>
                </a:lnTo>
                <a:lnTo>
                  <a:pt x="221122" y="37957"/>
                </a:lnTo>
                <a:lnTo>
                  <a:pt x="182354" y="11811"/>
                </a:lnTo>
                <a:close/>
              </a:path>
            </a:pathLst>
          </a:custGeom>
          <a:solidFill>
            <a:srgbClr val="EAB1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5" name="Google Shape;405;p8"/>
          <p:cNvSpPr/>
          <p:nvPr/>
        </p:nvSpPr>
        <p:spPr>
          <a:xfrm>
            <a:off x="6510528" y="3898391"/>
            <a:ext cx="161925" cy="295910"/>
          </a:xfrm>
          <a:custGeom>
            <a:rect b="b" l="l" r="r" t="t"/>
            <a:pathLst>
              <a:path extrusionOk="0" h="295910" w="161925">
                <a:moveTo>
                  <a:pt x="134620" y="0"/>
                </a:moveTo>
                <a:lnTo>
                  <a:pt x="26924" y="0"/>
                </a:lnTo>
                <a:lnTo>
                  <a:pt x="16448" y="2117"/>
                </a:lnTo>
                <a:lnTo>
                  <a:pt x="7889" y="7889"/>
                </a:lnTo>
                <a:lnTo>
                  <a:pt x="2117" y="16448"/>
                </a:lnTo>
                <a:lnTo>
                  <a:pt x="0" y="26923"/>
                </a:lnTo>
                <a:lnTo>
                  <a:pt x="0" y="268731"/>
                </a:lnTo>
                <a:lnTo>
                  <a:pt x="2117" y="279207"/>
                </a:lnTo>
                <a:lnTo>
                  <a:pt x="7889" y="287766"/>
                </a:lnTo>
                <a:lnTo>
                  <a:pt x="16448" y="293538"/>
                </a:lnTo>
                <a:lnTo>
                  <a:pt x="26924" y="295655"/>
                </a:lnTo>
                <a:lnTo>
                  <a:pt x="134620" y="295655"/>
                </a:lnTo>
                <a:lnTo>
                  <a:pt x="145095" y="293538"/>
                </a:lnTo>
                <a:lnTo>
                  <a:pt x="153654" y="287766"/>
                </a:lnTo>
                <a:lnTo>
                  <a:pt x="157412" y="282193"/>
                </a:lnTo>
                <a:lnTo>
                  <a:pt x="19430" y="282193"/>
                </a:lnTo>
                <a:lnTo>
                  <a:pt x="13462" y="276224"/>
                </a:lnTo>
                <a:lnTo>
                  <a:pt x="13462" y="255396"/>
                </a:lnTo>
                <a:lnTo>
                  <a:pt x="161544" y="255396"/>
                </a:lnTo>
                <a:lnTo>
                  <a:pt x="161544" y="241934"/>
                </a:lnTo>
                <a:lnTo>
                  <a:pt x="13462" y="241934"/>
                </a:lnTo>
                <a:lnTo>
                  <a:pt x="13462" y="53720"/>
                </a:lnTo>
                <a:lnTo>
                  <a:pt x="161544" y="53720"/>
                </a:lnTo>
                <a:lnTo>
                  <a:pt x="161544" y="40258"/>
                </a:lnTo>
                <a:lnTo>
                  <a:pt x="13462" y="40258"/>
                </a:lnTo>
                <a:lnTo>
                  <a:pt x="13462" y="19430"/>
                </a:lnTo>
                <a:lnTo>
                  <a:pt x="19430" y="13461"/>
                </a:lnTo>
                <a:lnTo>
                  <a:pt x="157412" y="13461"/>
                </a:lnTo>
                <a:lnTo>
                  <a:pt x="153654" y="7889"/>
                </a:lnTo>
                <a:lnTo>
                  <a:pt x="145095" y="2117"/>
                </a:lnTo>
                <a:lnTo>
                  <a:pt x="134620" y="0"/>
                </a:lnTo>
                <a:close/>
              </a:path>
              <a:path extrusionOk="0" h="295910" w="161925">
                <a:moveTo>
                  <a:pt x="161544" y="255396"/>
                </a:moveTo>
                <a:lnTo>
                  <a:pt x="148081" y="255396"/>
                </a:lnTo>
                <a:lnTo>
                  <a:pt x="148081" y="276224"/>
                </a:lnTo>
                <a:lnTo>
                  <a:pt x="141986" y="282193"/>
                </a:lnTo>
                <a:lnTo>
                  <a:pt x="157412" y="282193"/>
                </a:lnTo>
                <a:lnTo>
                  <a:pt x="159426" y="279207"/>
                </a:lnTo>
                <a:lnTo>
                  <a:pt x="161544" y="268731"/>
                </a:lnTo>
                <a:lnTo>
                  <a:pt x="161544" y="255396"/>
                </a:lnTo>
                <a:close/>
              </a:path>
              <a:path extrusionOk="0" h="295910" w="161925">
                <a:moveTo>
                  <a:pt x="84454" y="262000"/>
                </a:moveTo>
                <a:lnTo>
                  <a:pt x="77089" y="262000"/>
                </a:lnTo>
                <a:lnTo>
                  <a:pt x="74041" y="265048"/>
                </a:lnTo>
                <a:lnTo>
                  <a:pt x="74041" y="272541"/>
                </a:lnTo>
                <a:lnTo>
                  <a:pt x="77089" y="275462"/>
                </a:lnTo>
                <a:lnTo>
                  <a:pt x="84454" y="275462"/>
                </a:lnTo>
                <a:lnTo>
                  <a:pt x="87502" y="272541"/>
                </a:lnTo>
                <a:lnTo>
                  <a:pt x="87502" y="265048"/>
                </a:lnTo>
                <a:lnTo>
                  <a:pt x="84454" y="262000"/>
                </a:lnTo>
                <a:close/>
              </a:path>
              <a:path extrusionOk="0" h="295910" w="161925">
                <a:moveTo>
                  <a:pt x="161544" y="53720"/>
                </a:moveTo>
                <a:lnTo>
                  <a:pt x="148081" y="53720"/>
                </a:lnTo>
                <a:lnTo>
                  <a:pt x="148081" y="241934"/>
                </a:lnTo>
                <a:lnTo>
                  <a:pt x="161544" y="241934"/>
                </a:lnTo>
                <a:lnTo>
                  <a:pt x="161544" y="53720"/>
                </a:lnTo>
                <a:close/>
              </a:path>
              <a:path extrusionOk="0" h="295910" w="161925">
                <a:moveTo>
                  <a:pt x="157412" y="13461"/>
                </a:moveTo>
                <a:lnTo>
                  <a:pt x="141986" y="13461"/>
                </a:lnTo>
                <a:lnTo>
                  <a:pt x="148081" y="19430"/>
                </a:lnTo>
                <a:lnTo>
                  <a:pt x="148081" y="40258"/>
                </a:lnTo>
                <a:lnTo>
                  <a:pt x="161544" y="40258"/>
                </a:lnTo>
                <a:lnTo>
                  <a:pt x="161544" y="26923"/>
                </a:lnTo>
                <a:lnTo>
                  <a:pt x="159426" y="16448"/>
                </a:lnTo>
                <a:lnTo>
                  <a:pt x="157412" y="13461"/>
                </a:lnTo>
                <a:close/>
              </a:path>
              <a:path extrusionOk="0" h="295910" w="161925">
                <a:moveTo>
                  <a:pt x="91186" y="20192"/>
                </a:moveTo>
                <a:lnTo>
                  <a:pt x="70357" y="20192"/>
                </a:lnTo>
                <a:lnTo>
                  <a:pt x="67310" y="23113"/>
                </a:lnTo>
                <a:lnTo>
                  <a:pt x="67310" y="30606"/>
                </a:lnTo>
                <a:lnTo>
                  <a:pt x="70357" y="33654"/>
                </a:lnTo>
                <a:lnTo>
                  <a:pt x="91186" y="33654"/>
                </a:lnTo>
                <a:lnTo>
                  <a:pt x="94233" y="30606"/>
                </a:lnTo>
                <a:lnTo>
                  <a:pt x="94233" y="23113"/>
                </a:lnTo>
                <a:lnTo>
                  <a:pt x="91186" y="20192"/>
                </a:lnTo>
                <a:close/>
              </a:path>
            </a:pathLst>
          </a:custGeom>
          <a:solidFill>
            <a:srgbClr val="EAB1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6" name="Google Shape;406;p8"/>
          <p:cNvSpPr/>
          <p:nvPr/>
        </p:nvSpPr>
        <p:spPr>
          <a:xfrm>
            <a:off x="6461759" y="4328159"/>
            <a:ext cx="259079" cy="187960"/>
          </a:xfrm>
          <a:custGeom>
            <a:rect b="b" l="l" r="r" t="t"/>
            <a:pathLst>
              <a:path extrusionOk="0" h="187960" w="259079">
                <a:moveTo>
                  <a:pt x="235585" y="0"/>
                </a:moveTo>
                <a:lnTo>
                  <a:pt x="23494" y="0"/>
                </a:lnTo>
                <a:lnTo>
                  <a:pt x="14358" y="1847"/>
                </a:lnTo>
                <a:lnTo>
                  <a:pt x="6889" y="6873"/>
                </a:lnTo>
                <a:lnTo>
                  <a:pt x="1849" y="14305"/>
                </a:lnTo>
                <a:lnTo>
                  <a:pt x="0" y="23367"/>
                </a:lnTo>
                <a:lnTo>
                  <a:pt x="0" y="163956"/>
                </a:lnTo>
                <a:lnTo>
                  <a:pt x="1849" y="173093"/>
                </a:lnTo>
                <a:lnTo>
                  <a:pt x="6889" y="180562"/>
                </a:lnTo>
                <a:lnTo>
                  <a:pt x="14358" y="185602"/>
                </a:lnTo>
                <a:lnTo>
                  <a:pt x="23494" y="187451"/>
                </a:lnTo>
                <a:lnTo>
                  <a:pt x="235585" y="187451"/>
                </a:lnTo>
                <a:lnTo>
                  <a:pt x="244721" y="185602"/>
                </a:lnTo>
                <a:lnTo>
                  <a:pt x="252190" y="180562"/>
                </a:lnTo>
                <a:lnTo>
                  <a:pt x="255425" y="175767"/>
                </a:lnTo>
                <a:lnTo>
                  <a:pt x="22225" y="175767"/>
                </a:lnTo>
                <a:lnTo>
                  <a:pt x="20827" y="175513"/>
                </a:lnTo>
                <a:lnTo>
                  <a:pt x="19685" y="175006"/>
                </a:lnTo>
                <a:lnTo>
                  <a:pt x="28605" y="166115"/>
                </a:lnTo>
                <a:lnTo>
                  <a:pt x="11937" y="166115"/>
                </a:lnTo>
                <a:lnTo>
                  <a:pt x="11937" y="21335"/>
                </a:lnTo>
                <a:lnTo>
                  <a:pt x="28618" y="21335"/>
                </a:lnTo>
                <a:lnTo>
                  <a:pt x="19685" y="12445"/>
                </a:lnTo>
                <a:lnTo>
                  <a:pt x="20827" y="11937"/>
                </a:lnTo>
                <a:lnTo>
                  <a:pt x="22225" y="11683"/>
                </a:lnTo>
                <a:lnTo>
                  <a:pt x="255452" y="11683"/>
                </a:lnTo>
                <a:lnTo>
                  <a:pt x="252190" y="6873"/>
                </a:lnTo>
                <a:lnTo>
                  <a:pt x="244721" y="1847"/>
                </a:lnTo>
                <a:lnTo>
                  <a:pt x="235585" y="0"/>
                </a:lnTo>
                <a:close/>
              </a:path>
              <a:path extrusionOk="0" h="187960" w="259079">
                <a:moveTo>
                  <a:pt x="182669" y="101981"/>
                </a:moveTo>
                <a:lnTo>
                  <a:pt x="166115" y="101981"/>
                </a:lnTo>
                <a:lnTo>
                  <a:pt x="239394" y="175006"/>
                </a:lnTo>
                <a:lnTo>
                  <a:pt x="238251" y="175513"/>
                </a:lnTo>
                <a:lnTo>
                  <a:pt x="236855" y="175767"/>
                </a:lnTo>
                <a:lnTo>
                  <a:pt x="255425" y="175767"/>
                </a:lnTo>
                <a:lnTo>
                  <a:pt x="257230" y="173093"/>
                </a:lnTo>
                <a:lnTo>
                  <a:pt x="258642" y="166115"/>
                </a:lnTo>
                <a:lnTo>
                  <a:pt x="247141" y="166115"/>
                </a:lnTo>
                <a:lnTo>
                  <a:pt x="182669" y="101981"/>
                </a:lnTo>
                <a:close/>
              </a:path>
              <a:path extrusionOk="0" h="187960" w="259079">
                <a:moveTo>
                  <a:pt x="28618" y="21335"/>
                </a:moveTo>
                <a:lnTo>
                  <a:pt x="11937" y="21335"/>
                </a:lnTo>
                <a:lnTo>
                  <a:pt x="84709" y="93725"/>
                </a:lnTo>
                <a:lnTo>
                  <a:pt x="11937" y="166115"/>
                </a:lnTo>
                <a:lnTo>
                  <a:pt x="28605" y="166115"/>
                </a:lnTo>
                <a:lnTo>
                  <a:pt x="92963" y="101981"/>
                </a:lnTo>
                <a:lnTo>
                  <a:pt x="109659" y="101981"/>
                </a:lnTo>
                <a:lnTo>
                  <a:pt x="28618" y="21335"/>
                </a:lnTo>
                <a:close/>
              </a:path>
              <a:path extrusionOk="0" h="187960" w="259079">
                <a:moveTo>
                  <a:pt x="258665" y="21335"/>
                </a:moveTo>
                <a:lnTo>
                  <a:pt x="247141" y="21335"/>
                </a:lnTo>
                <a:lnTo>
                  <a:pt x="247141" y="166115"/>
                </a:lnTo>
                <a:lnTo>
                  <a:pt x="258642" y="166115"/>
                </a:lnTo>
                <a:lnTo>
                  <a:pt x="259080" y="163956"/>
                </a:lnTo>
                <a:lnTo>
                  <a:pt x="259080" y="23367"/>
                </a:lnTo>
                <a:lnTo>
                  <a:pt x="258665" y="21335"/>
                </a:lnTo>
                <a:close/>
              </a:path>
              <a:path extrusionOk="0" h="187960" w="259079">
                <a:moveTo>
                  <a:pt x="109659" y="101981"/>
                </a:moveTo>
                <a:lnTo>
                  <a:pt x="92963" y="101981"/>
                </a:lnTo>
                <a:lnTo>
                  <a:pt x="117729" y="126618"/>
                </a:lnTo>
                <a:lnTo>
                  <a:pt x="123697" y="128904"/>
                </a:lnTo>
                <a:lnTo>
                  <a:pt x="135382" y="128904"/>
                </a:lnTo>
                <a:lnTo>
                  <a:pt x="141350" y="126618"/>
                </a:lnTo>
                <a:lnTo>
                  <a:pt x="150907" y="117093"/>
                </a:lnTo>
                <a:lnTo>
                  <a:pt x="126491" y="117093"/>
                </a:lnTo>
                <a:lnTo>
                  <a:pt x="123697" y="115950"/>
                </a:lnTo>
                <a:lnTo>
                  <a:pt x="109659" y="101981"/>
                </a:lnTo>
                <a:close/>
              </a:path>
              <a:path extrusionOk="0" h="187960" w="259079">
                <a:moveTo>
                  <a:pt x="255452" y="11683"/>
                </a:moveTo>
                <a:lnTo>
                  <a:pt x="236855" y="11683"/>
                </a:lnTo>
                <a:lnTo>
                  <a:pt x="238251" y="11937"/>
                </a:lnTo>
                <a:lnTo>
                  <a:pt x="239394" y="12445"/>
                </a:lnTo>
                <a:lnTo>
                  <a:pt x="135382" y="115950"/>
                </a:lnTo>
                <a:lnTo>
                  <a:pt x="132587" y="117093"/>
                </a:lnTo>
                <a:lnTo>
                  <a:pt x="150907" y="117093"/>
                </a:lnTo>
                <a:lnTo>
                  <a:pt x="166115" y="101981"/>
                </a:lnTo>
                <a:lnTo>
                  <a:pt x="182669" y="101981"/>
                </a:lnTo>
                <a:lnTo>
                  <a:pt x="174370" y="93725"/>
                </a:lnTo>
                <a:lnTo>
                  <a:pt x="247141" y="21335"/>
                </a:lnTo>
                <a:lnTo>
                  <a:pt x="258665" y="21335"/>
                </a:lnTo>
                <a:lnTo>
                  <a:pt x="257230" y="14305"/>
                </a:lnTo>
                <a:lnTo>
                  <a:pt x="255452" y="11683"/>
                </a:lnTo>
                <a:close/>
              </a:path>
            </a:pathLst>
          </a:custGeom>
          <a:solidFill>
            <a:srgbClr val="EAB1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07" name="Google Shape;407;p8"/>
          <p:cNvGrpSpPr/>
          <p:nvPr/>
        </p:nvGrpSpPr>
        <p:grpSpPr>
          <a:xfrm>
            <a:off x="0" y="0"/>
            <a:ext cx="10625455" cy="5691884"/>
            <a:chOff x="0" y="0"/>
            <a:chExt cx="10625455" cy="5691884"/>
          </a:xfrm>
        </p:grpSpPr>
        <p:sp>
          <p:nvSpPr>
            <p:cNvPr id="408" name="Google Shape;408;p8"/>
            <p:cNvSpPr/>
            <p:nvPr/>
          </p:nvSpPr>
          <p:spPr>
            <a:xfrm>
              <a:off x="6475476" y="4650485"/>
              <a:ext cx="233172" cy="23241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0" y="0"/>
              <a:ext cx="10625455" cy="5404485"/>
            </a:xfrm>
            <a:custGeom>
              <a:rect b="b" l="l" r="r" t="t"/>
              <a:pathLst>
                <a:path extrusionOk="0" h="5404485" w="10625455">
                  <a:moveTo>
                    <a:pt x="10625328" y="0"/>
                  </a:moveTo>
                  <a:lnTo>
                    <a:pt x="0" y="0"/>
                  </a:lnTo>
                  <a:lnTo>
                    <a:pt x="0" y="5404104"/>
                  </a:lnTo>
                  <a:lnTo>
                    <a:pt x="10625328" y="0"/>
                  </a:lnTo>
                  <a:close/>
                </a:path>
              </a:pathLst>
            </a:custGeom>
            <a:solidFill>
              <a:srgbClr val="00184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0" y="0"/>
              <a:ext cx="6031230" cy="3004820"/>
            </a:xfrm>
            <a:custGeom>
              <a:rect b="b" l="l" r="r" t="t"/>
              <a:pathLst>
                <a:path extrusionOk="0" h="3004820" w="6031230">
                  <a:moveTo>
                    <a:pt x="0" y="3004439"/>
                  </a:moveTo>
                  <a:lnTo>
                    <a:pt x="6030722" y="0"/>
                  </a:lnTo>
                </a:path>
              </a:pathLst>
            </a:custGeom>
            <a:noFill/>
            <a:ln cap="flat" cmpd="sng" w="9525">
              <a:solidFill>
                <a:srgbClr val="A6A6A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0" y="4700015"/>
              <a:ext cx="1901825" cy="991869"/>
            </a:xfrm>
            <a:custGeom>
              <a:rect b="b" l="l" r="r" t="t"/>
              <a:pathLst>
                <a:path extrusionOk="0" h="991870" w="1901825">
                  <a:moveTo>
                    <a:pt x="0" y="991515"/>
                  </a:moveTo>
                  <a:lnTo>
                    <a:pt x="1901444" y="0"/>
                  </a:lnTo>
                </a:path>
              </a:pathLst>
            </a:custGeom>
            <a:noFill/>
            <a:ln cap="flat" cmpd="sng" w="9525">
              <a:solidFill>
                <a:srgbClr val="00184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467855" y="5007864"/>
              <a:ext cx="246379" cy="347345"/>
            </a:xfrm>
            <a:custGeom>
              <a:rect b="b" l="l" r="r" t="t"/>
              <a:pathLst>
                <a:path extrusionOk="0" h="347345" w="246379">
                  <a:moveTo>
                    <a:pt x="123444" y="0"/>
                  </a:moveTo>
                  <a:lnTo>
                    <a:pt x="75009" y="10187"/>
                  </a:lnTo>
                  <a:lnTo>
                    <a:pt x="35813" y="38163"/>
                  </a:lnTo>
                  <a:lnTo>
                    <a:pt x="9572" y="80045"/>
                  </a:lnTo>
                  <a:lnTo>
                    <a:pt x="0" y="131953"/>
                  </a:lnTo>
                  <a:lnTo>
                    <a:pt x="10631" y="173284"/>
                  </a:lnTo>
                  <a:lnTo>
                    <a:pt x="36832" y="228978"/>
                  </a:lnTo>
                  <a:lnTo>
                    <a:pt x="70061" y="285508"/>
                  </a:lnTo>
                  <a:lnTo>
                    <a:pt x="101778" y="329345"/>
                  </a:lnTo>
                  <a:lnTo>
                    <a:pt x="123444" y="346964"/>
                  </a:lnTo>
                  <a:lnTo>
                    <a:pt x="145056" y="329345"/>
                  </a:lnTo>
                  <a:lnTo>
                    <a:pt x="156247" y="313817"/>
                  </a:lnTo>
                  <a:lnTo>
                    <a:pt x="123444" y="313817"/>
                  </a:lnTo>
                  <a:lnTo>
                    <a:pt x="101451" y="291240"/>
                  </a:lnTo>
                  <a:lnTo>
                    <a:pt x="67802" y="238458"/>
                  </a:lnTo>
                  <a:lnTo>
                    <a:pt x="36986" y="177889"/>
                  </a:lnTo>
                  <a:lnTo>
                    <a:pt x="23495" y="131953"/>
                  </a:lnTo>
                  <a:lnTo>
                    <a:pt x="31539" y="85907"/>
                  </a:lnTo>
                  <a:lnTo>
                    <a:pt x="53276" y="49244"/>
                  </a:lnTo>
                  <a:lnTo>
                    <a:pt x="85109" y="25011"/>
                  </a:lnTo>
                  <a:lnTo>
                    <a:pt x="123444" y="16256"/>
                  </a:lnTo>
                  <a:lnTo>
                    <a:pt x="180263" y="16256"/>
                  </a:lnTo>
                  <a:lnTo>
                    <a:pt x="171799" y="10187"/>
                  </a:lnTo>
                  <a:lnTo>
                    <a:pt x="123444" y="0"/>
                  </a:lnTo>
                  <a:close/>
                </a:path>
                <a:path extrusionOk="0" h="347345" w="246379">
                  <a:moveTo>
                    <a:pt x="180263" y="16256"/>
                  </a:moveTo>
                  <a:lnTo>
                    <a:pt x="123444" y="16256"/>
                  </a:lnTo>
                  <a:lnTo>
                    <a:pt x="161778" y="25011"/>
                  </a:lnTo>
                  <a:lnTo>
                    <a:pt x="193611" y="49244"/>
                  </a:lnTo>
                  <a:lnTo>
                    <a:pt x="215348" y="85907"/>
                  </a:lnTo>
                  <a:lnTo>
                    <a:pt x="223393" y="131953"/>
                  </a:lnTo>
                  <a:lnTo>
                    <a:pt x="209990" y="177889"/>
                  </a:lnTo>
                  <a:lnTo>
                    <a:pt x="179324" y="238458"/>
                  </a:lnTo>
                  <a:lnTo>
                    <a:pt x="145704" y="291240"/>
                  </a:lnTo>
                  <a:lnTo>
                    <a:pt x="123444" y="313817"/>
                  </a:lnTo>
                  <a:lnTo>
                    <a:pt x="156247" y="313817"/>
                  </a:lnTo>
                  <a:lnTo>
                    <a:pt x="176647" y="285508"/>
                  </a:lnTo>
                  <a:lnTo>
                    <a:pt x="209726" y="228978"/>
                  </a:lnTo>
                  <a:lnTo>
                    <a:pt x="235801" y="173284"/>
                  </a:lnTo>
                  <a:lnTo>
                    <a:pt x="246379" y="131953"/>
                  </a:lnTo>
                  <a:lnTo>
                    <a:pt x="236886" y="80045"/>
                  </a:lnTo>
                  <a:lnTo>
                    <a:pt x="210820" y="38163"/>
                  </a:lnTo>
                  <a:lnTo>
                    <a:pt x="180263" y="16256"/>
                  </a:lnTo>
                  <a:close/>
                </a:path>
                <a:path extrusionOk="0" h="347345" w="246379">
                  <a:moveTo>
                    <a:pt x="123444" y="74041"/>
                  </a:moveTo>
                  <a:lnTo>
                    <a:pt x="102010" y="78428"/>
                  </a:lnTo>
                  <a:lnTo>
                    <a:pt x="84947" y="90566"/>
                  </a:lnTo>
                  <a:lnTo>
                    <a:pt x="73669" y="108920"/>
                  </a:lnTo>
                  <a:lnTo>
                    <a:pt x="69596" y="131953"/>
                  </a:lnTo>
                  <a:lnTo>
                    <a:pt x="73669" y="150066"/>
                  </a:lnTo>
                  <a:lnTo>
                    <a:pt x="84947" y="165893"/>
                  </a:lnTo>
                  <a:lnTo>
                    <a:pt x="102010" y="177101"/>
                  </a:lnTo>
                  <a:lnTo>
                    <a:pt x="123444" y="181356"/>
                  </a:lnTo>
                  <a:lnTo>
                    <a:pt x="144877" y="177101"/>
                  </a:lnTo>
                  <a:lnTo>
                    <a:pt x="161940" y="165893"/>
                  </a:lnTo>
                  <a:lnTo>
                    <a:pt x="162596" y="164973"/>
                  </a:lnTo>
                  <a:lnTo>
                    <a:pt x="123444" y="164973"/>
                  </a:lnTo>
                  <a:lnTo>
                    <a:pt x="112246" y="162099"/>
                  </a:lnTo>
                  <a:lnTo>
                    <a:pt x="102346" y="154559"/>
                  </a:lnTo>
                  <a:lnTo>
                    <a:pt x="95279" y="143970"/>
                  </a:lnTo>
                  <a:lnTo>
                    <a:pt x="92583" y="131953"/>
                  </a:lnTo>
                  <a:lnTo>
                    <a:pt x="95279" y="116326"/>
                  </a:lnTo>
                  <a:lnTo>
                    <a:pt x="102346" y="106092"/>
                  </a:lnTo>
                  <a:lnTo>
                    <a:pt x="112246" y="100502"/>
                  </a:lnTo>
                  <a:lnTo>
                    <a:pt x="123444" y="98806"/>
                  </a:lnTo>
                  <a:lnTo>
                    <a:pt x="167003" y="98806"/>
                  </a:lnTo>
                  <a:lnTo>
                    <a:pt x="161940" y="90566"/>
                  </a:lnTo>
                  <a:lnTo>
                    <a:pt x="144877" y="78428"/>
                  </a:lnTo>
                  <a:lnTo>
                    <a:pt x="123444" y="74041"/>
                  </a:lnTo>
                  <a:close/>
                </a:path>
                <a:path extrusionOk="0" h="347345" w="246379">
                  <a:moveTo>
                    <a:pt x="167003" y="98806"/>
                  </a:moveTo>
                  <a:lnTo>
                    <a:pt x="123444" y="98806"/>
                  </a:lnTo>
                  <a:lnTo>
                    <a:pt x="134909" y="100502"/>
                  </a:lnTo>
                  <a:lnTo>
                    <a:pt x="144779" y="106092"/>
                  </a:lnTo>
                  <a:lnTo>
                    <a:pt x="151697" y="116326"/>
                  </a:lnTo>
                  <a:lnTo>
                    <a:pt x="154304" y="131953"/>
                  </a:lnTo>
                  <a:lnTo>
                    <a:pt x="151697" y="143970"/>
                  </a:lnTo>
                  <a:lnTo>
                    <a:pt x="144779" y="154559"/>
                  </a:lnTo>
                  <a:lnTo>
                    <a:pt x="134909" y="162099"/>
                  </a:lnTo>
                  <a:lnTo>
                    <a:pt x="123444" y="164973"/>
                  </a:lnTo>
                  <a:lnTo>
                    <a:pt x="162596" y="164973"/>
                  </a:lnTo>
                  <a:lnTo>
                    <a:pt x="173218" y="150066"/>
                  </a:lnTo>
                  <a:lnTo>
                    <a:pt x="177292" y="131953"/>
                  </a:lnTo>
                  <a:lnTo>
                    <a:pt x="173218" y="108920"/>
                  </a:lnTo>
                  <a:lnTo>
                    <a:pt x="167003" y="98806"/>
                  </a:lnTo>
                  <a:close/>
                </a:path>
              </a:pathLst>
            </a:custGeom>
            <a:solidFill>
              <a:srgbClr val="EAB1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2846832" y="2221992"/>
              <a:ext cx="2078989" cy="2414270"/>
            </a:xfrm>
            <a:custGeom>
              <a:rect b="b" l="l" r="r" t="t"/>
              <a:pathLst>
                <a:path extrusionOk="0" h="2414270" w="2078989">
                  <a:moveTo>
                    <a:pt x="1039368" y="0"/>
                  </a:moveTo>
                  <a:lnTo>
                    <a:pt x="0" y="519684"/>
                  </a:lnTo>
                  <a:lnTo>
                    <a:pt x="0" y="1894332"/>
                  </a:lnTo>
                  <a:lnTo>
                    <a:pt x="1039368" y="2414016"/>
                  </a:lnTo>
                  <a:lnTo>
                    <a:pt x="2078735" y="1894332"/>
                  </a:lnTo>
                  <a:lnTo>
                    <a:pt x="2078735" y="519684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00184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14" name="Google Shape;414;p8"/>
          <p:cNvSpPr txBox="1"/>
          <p:nvPr>
            <p:ph type="title"/>
          </p:nvPr>
        </p:nvSpPr>
        <p:spPr>
          <a:xfrm>
            <a:off x="6455155" y="2722879"/>
            <a:ext cx="3299459" cy="6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Thank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You!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5" name="Google Shape;415;p8"/>
          <p:cNvSpPr txBox="1"/>
          <p:nvPr/>
        </p:nvSpPr>
        <p:spPr>
          <a:xfrm>
            <a:off x="6902574" y="3377200"/>
            <a:ext cx="3029100" cy="7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85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3E3E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SAO KIM BRANDING</a:t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3E3E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0964.699.499 </a:t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6" name="Google Shape;416;p8"/>
          <p:cNvSpPr txBox="1"/>
          <p:nvPr/>
        </p:nvSpPr>
        <p:spPr>
          <a:xfrm>
            <a:off x="6902565" y="4193243"/>
            <a:ext cx="25857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9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sng" cap="none" strike="noStrike">
                <a:solidFill>
                  <a:srgbClr val="3E3E3E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contact@saokim.com.vn</a:t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96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sng" cap="none" strike="noStrike">
                <a:solidFill>
                  <a:srgbClr val="00184B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www.saokim.com.vn</a:t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17" name="Google Shape;417;p8"/>
          <p:cNvGrpSpPr/>
          <p:nvPr/>
        </p:nvGrpSpPr>
        <p:grpSpPr>
          <a:xfrm>
            <a:off x="1176527" y="861060"/>
            <a:ext cx="7810499" cy="5137404"/>
            <a:chOff x="1176527" y="861060"/>
            <a:chExt cx="7810499" cy="5137404"/>
          </a:xfrm>
        </p:grpSpPr>
        <p:sp>
          <p:nvSpPr>
            <p:cNvPr id="418" name="Google Shape;418;p8"/>
            <p:cNvSpPr/>
            <p:nvPr/>
          </p:nvSpPr>
          <p:spPr>
            <a:xfrm>
              <a:off x="6914387" y="4898898"/>
              <a:ext cx="2072639" cy="7620"/>
            </a:xfrm>
            <a:custGeom>
              <a:rect b="b" l="l" r="r" t="t"/>
              <a:pathLst>
                <a:path extrusionOk="0" h="7620" w="2072640">
                  <a:moveTo>
                    <a:pt x="2072639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072639" y="7619"/>
                  </a:lnTo>
                  <a:lnTo>
                    <a:pt x="2072639" y="0"/>
                  </a:lnTo>
                  <a:close/>
                </a:path>
              </a:pathLst>
            </a:custGeom>
            <a:solidFill>
              <a:srgbClr val="00184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176527" y="861060"/>
              <a:ext cx="4428744" cy="5137404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20" name="Google Shape;420;p8"/>
          <p:cNvSpPr txBox="1"/>
          <p:nvPr/>
        </p:nvSpPr>
        <p:spPr>
          <a:xfrm>
            <a:off x="6902575" y="4980500"/>
            <a:ext cx="52893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3E3E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Tầng </a:t>
            </a:r>
            <a:r>
              <a:rPr lang="en-US" sz="1600">
                <a:solidFill>
                  <a:srgbClr val="3E3E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1600" u="none" cap="none" strike="noStrike">
                <a:solidFill>
                  <a:srgbClr val="3E3E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>
                <a:solidFill>
                  <a:srgbClr val="3E3E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Stellar Garden, 35 Lê Văn Thiêm</a:t>
            </a:r>
            <a:r>
              <a:rPr b="0" i="0" lang="en-US" sz="1600" u="none" cap="none" strike="noStrike">
                <a:solidFill>
                  <a:srgbClr val="3E3E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1600">
                <a:solidFill>
                  <a:srgbClr val="3E3E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1600" u="none" cap="none" strike="noStrike">
                <a:solidFill>
                  <a:srgbClr val="3E3E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 Nội.</a:t>
            </a:r>
            <a:endParaRPr b="0" i="0" sz="1600" u="none" cap="none" strike="noStrike">
              <a:solidFill>
                <a:srgbClr val="3E3E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3E3E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Lầu 3, Tòa nhà Hoa Lâm, 02 Thi Sách, Quận 1, Hồ Chí Minh</a:t>
            </a:r>
            <a:endParaRPr sz="1600">
              <a:solidFill>
                <a:srgbClr val="3E3E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1" name="Google Shape;421;p8"/>
          <p:cNvSpPr/>
          <p:nvPr/>
        </p:nvSpPr>
        <p:spPr>
          <a:xfrm>
            <a:off x="9505188" y="1074419"/>
            <a:ext cx="1984248" cy="74676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2" name="Google Shape;422;p8"/>
          <p:cNvSpPr txBox="1"/>
          <p:nvPr/>
        </p:nvSpPr>
        <p:spPr>
          <a:xfrm>
            <a:off x="231647" y="6525383"/>
            <a:ext cx="3307079" cy="17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A4A4A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Sao Kim Branding | </a:t>
            </a:r>
            <a:r>
              <a:rPr b="0" i="0" lang="en-US" sz="1200" u="sng" cap="none" strike="noStrike">
                <a:solidFill>
                  <a:srgbClr val="00184B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www.saokim.com.vn</a:t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3" name="Google Shape;423;p8"/>
          <p:cNvSpPr txBox="1"/>
          <p:nvPr/>
        </p:nvSpPr>
        <p:spPr>
          <a:xfrm>
            <a:off x="218947" y="6512683"/>
            <a:ext cx="3332479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11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A4A4A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Sao Kim Branding | </a:t>
            </a:r>
            <a:r>
              <a:rPr b="0" i="0" lang="en-US" sz="1200" u="sng" cap="none" strike="noStrike">
                <a:solidFill>
                  <a:srgbClr val="00184B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www.saokim.com.vn</a:t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"/>
          <p:cNvSpPr txBox="1"/>
          <p:nvPr>
            <p:ph type="title"/>
          </p:nvPr>
        </p:nvSpPr>
        <p:spPr>
          <a:xfrm>
            <a:off x="359499" y="168579"/>
            <a:ext cx="8333222" cy="7673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409A"/>
              </a:buClr>
              <a:buSzPts val="40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Kế hoạch marketing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42" name="Google Shape;242;p4"/>
          <p:cNvCxnSpPr/>
          <p:nvPr/>
        </p:nvCxnSpPr>
        <p:spPr>
          <a:xfrm>
            <a:off x="531814" y="1319617"/>
            <a:ext cx="2359626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3" name="Google Shape;243;p4"/>
          <p:cNvSpPr/>
          <p:nvPr/>
        </p:nvSpPr>
        <p:spPr>
          <a:xfrm>
            <a:off x="10456301" y="6150864"/>
            <a:ext cx="1600200" cy="600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4"/>
          <p:cNvSpPr/>
          <p:nvPr/>
        </p:nvSpPr>
        <p:spPr>
          <a:xfrm>
            <a:off x="653473" y="1640337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5" name="Google Shape;245;p4"/>
          <p:cNvGraphicFramePr/>
          <p:nvPr/>
        </p:nvGraphicFramePr>
        <p:xfrm>
          <a:off x="359499" y="12116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{03FBAE9E-5D5D-4815-ADCE-566C531A6538}</a:tableStyleId>
              </a:tblPr>
              <a:tblGrid>
                <a:gridCol w="10096800"/>
              </a:tblGrid>
              <a:tr h="345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Tóm tắt dự án</a:t>
                      </a:r>
                      <a:endParaRPr b="1" sz="2400" u="none" cap="none" strike="noStrik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3275" marL="232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327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3275" marL="232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7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Tuyên bố sứ mệnh </a:t>
                      </a:r>
                      <a:endParaRPr b="1" sz="2400" u="none" cap="none" strike="noStrik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3275" marL="232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4E79"/>
                    </a:solidFill>
                  </a:tcPr>
                </a:tc>
              </a:tr>
              <a:tr h="800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0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23275" marL="232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0" name="Google Shape;250;p5"/>
          <p:cNvCxnSpPr/>
          <p:nvPr/>
        </p:nvCxnSpPr>
        <p:spPr>
          <a:xfrm>
            <a:off x="531814" y="1319617"/>
            <a:ext cx="2359626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51" name="Google Shape;251;p5"/>
          <p:cNvGrpSpPr/>
          <p:nvPr/>
        </p:nvGrpSpPr>
        <p:grpSpPr>
          <a:xfrm>
            <a:off x="353522" y="2111997"/>
            <a:ext cx="9995824" cy="3540654"/>
            <a:chOff x="366096" y="746717"/>
            <a:chExt cx="8470173" cy="2230650"/>
          </a:xfrm>
        </p:grpSpPr>
        <p:sp>
          <p:nvSpPr>
            <p:cNvPr id="252" name="Google Shape;252;p5"/>
            <p:cNvSpPr/>
            <p:nvPr/>
          </p:nvSpPr>
          <p:spPr>
            <a:xfrm>
              <a:off x="366098" y="746717"/>
              <a:ext cx="8470170" cy="418290"/>
            </a:xfrm>
            <a:prstGeom prst="rect">
              <a:avLst/>
            </a:prstGeom>
            <a:solidFill>
              <a:srgbClr val="4A86E8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 yếu tố cạnh tranh của Porter</a:t>
              </a:r>
              <a:endPara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66101" y="1168323"/>
              <a:ext cx="1690823" cy="418290"/>
            </a:xfrm>
            <a:prstGeom prst="rect">
              <a:avLst/>
            </a:pr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Rủi ro từ các công ty mới tham gia</a:t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2056924" y="1168323"/>
              <a:ext cx="1690823" cy="418290"/>
            </a:xfrm>
            <a:prstGeom prst="rect">
              <a:avLst/>
            </a:prstGeom>
            <a:solidFill>
              <a:srgbClr val="A0CBD5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Mức độ cạnh tranh trong ngành</a:t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43866" y="1168323"/>
              <a:ext cx="1690823" cy="418290"/>
            </a:xfrm>
            <a:prstGeom prst="rect">
              <a:avLst/>
            </a:pr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Sự xuất hiện của hàng hóa mới</a:t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5434689" y="1168323"/>
              <a:ext cx="1690823" cy="418290"/>
            </a:xfrm>
            <a:prstGeom prst="rect">
              <a:avLst/>
            </a:prstGeom>
            <a:solidFill>
              <a:srgbClr val="A0CBD5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Quyền lực của nhà cung cấp</a:t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7119692" y="1168323"/>
              <a:ext cx="1716577" cy="418290"/>
            </a:xfrm>
            <a:prstGeom prst="rect">
              <a:avLst/>
            </a:pr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Quyền lực của người mua</a:t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66096" y="1168323"/>
              <a:ext cx="1694700" cy="1809000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743863" y="1590907"/>
              <a:ext cx="1695465" cy="1386459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7117749" y="1586613"/>
              <a:ext cx="1718520" cy="1390754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2060385" y="1168323"/>
              <a:ext cx="1683900" cy="1809000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5441269" y="1588760"/>
              <a:ext cx="1674540" cy="1386459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63" name="Google Shape;263;p5"/>
          <p:cNvSpPr txBox="1"/>
          <p:nvPr/>
        </p:nvSpPr>
        <p:spPr>
          <a:xfrm>
            <a:off x="531814" y="598453"/>
            <a:ext cx="6911544" cy="5668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409A"/>
              </a:buClr>
              <a:buSzPts val="4000"/>
              <a:buFont typeface="Montserrat ExtraBold"/>
              <a:buNone/>
            </a:pPr>
            <a:r>
              <a:rPr b="1" i="0" lang="en-US" sz="3600" u="none" cap="none" strike="noStrike">
                <a:solidFill>
                  <a:srgbClr val="2140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 Phân tích thị trường</a:t>
            </a:r>
            <a:endParaRPr b="1" i="0" sz="3600" u="none" cap="none" strike="noStrike">
              <a:solidFill>
                <a:srgbClr val="21409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5"/>
          <p:cNvSpPr/>
          <p:nvPr/>
        </p:nvSpPr>
        <p:spPr>
          <a:xfrm>
            <a:off x="10137647" y="5998464"/>
            <a:ext cx="1600200" cy="600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3"/>
          <p:cNvGrpSpPr/>
          <p:nvPr/>
        </p:nvGrpSpPr>
        <p:grpSpPr>
          <a:xfrm>
            <a:off x="0" y="0"/>
            <a:ext cx="12192000" cy="6857997"/>
            <a:chOff x="0" y="0"/>
            <a:chExt cx="12192000" cy="6857997"/>
          </a:xfrm>
        </p:grpSpPr>
        <p:sp>
          <p:nvSpPr>
            <p:cNvPr id="270" name="Google Shape;270;p3"/>
            <p:cNvSpPr/>
            <p:nvPr/>
          </p:nvSpPr>
          <p:spPr>
            <a:xfrm>
              <a:off x="338327" y="6409944"/>
              <a:ext cx="224028" cy="22098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11637264" y="6409944"/>
              <a:ext cx="224027" cy="22098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0" y="0"/>
              <a:ext cx="12192000" cy="4572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0" y="6835138"/>
              <a:ext cx="12192000" cy="22859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4" name="Google Shape;274;p3"/>
          <p:cNvSpPr txBox="1"/>
          <p:nvPr/>
        </p:nvSpPr>
        <p:spPr>
          <a:xfrm>
            <a:off x="7064953" y="1215128"/>
            <a:ext cx="3747389" cy="3212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Work harder, get smarter</a:t>
            </a:r>
            <a:endParaRPr b="0" i="0" sz="20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5" name="Google Shape;275;p3"/>
          <p:cNvSpPr txBox="1"/>
          <p:nvPr/>
        </p:nvSpPr>
        <p:spPr>
          <a:xfrm>
            <a:off x="7467600" y="2507030"/>
            <a:ext cx="3987800" cy="330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Aim for A Victory</a:t>
            </a:r>
            <a:endParaRPr b="0" i="0" sz="20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6" name="Google Shape;276;p3"/>
          <p:cNvSpPr txBox="1"/>
          <p:nvPr/>
        </p:nvSpPr>
        <p:spPr>
          <a:xfrm>
            <a:off x="6656688" y="4178639"/>
            <a:ext cx="5150993" cy="3206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7" name="Google Shape;277;p3"/>
          <p:cNvSpPr txBox="1"/>
          <p:nvPr/>
        </p:nvSpPr>
        <p:spPr>
          <a:xfrm>
            <a:off x="7239000" y="5695405"/>
            <a:ext cx="4749800" cy="641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Work best for success</a:t>
            </a:r>
            <a:endParaRPr b="0" i="0" sz="20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8" name="Google Shape;278;p3"/>
          <p:cNvSpPr txBox="1"/>
          <p:nvPr/>
        </p:nvSpPr>
        <p:spPr>
          <a:xfrm>
            <a:off x="231647" y="6525383"/>
            <a:ext cx="3307079" cy="17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A4A4A4"/>
                </a:solidFill>
                <a:latin typeface="Courier New"/>
                <a:ea typeface="Courier New"/>
                <a:cs typeface="Courier New"/>
                <a:sym typeface="Courier New"/>
              </a:rPr>
              <a:t>Sao Kim Branding | </a:t>
            </a:r>
            <a:r>
              <a:rPr b="0" i="0" lang="en-US" sz="1200" u="sng" cap="none" strike="noStrike">
                <a:solidFill>
                  <a:srgbClr val="00184B"/>
                </a:solidFill>
                <a:latin typeface="Courier New"/>
                <a:ea typeface="Courier New"/>
                <a:cs typeface="Courier New"/>
                <a:sym typeface="Courier New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www.saokim.com.vn</a:t>
            </a:r>
            <a:endParaRPr b="0" i="0" sz="12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9" name="Google Shape;279;p3"/>
          <p:cNvSpPr txBox="1"/>
          <p:nvPr/>
        </p:nvSpPr>
        <p:spPr>
          <a:xfrm>
            <a:off x="218947" y="6512683"/>
            <a:ext cx="3332479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11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A4A4A4"/>
                </a:solidFill>
                <a:latin typeface="Courier New"/>
                <a:ea typeface="Courier New"/>
                <a:cs typeface="Courier New"/>
                <a:sym typeface="Courier New"/>
              </a:rPr>
              <a:t>Sao Kim Branding | </a:t>
            </a:r>
            <a:r>
              <a:rPr b="0" i="0" lang="en-US" sz="1200" u="sng" cap="none" strike="noStrike">
                <a:solidFill>
                  <a:srgbClr val="00184B"/>
                </a:solidFill>
                <a:latin typeface="Courier New"/>
                <a:ea typeface="Courier New"/>
                <a:cs typeface="Courier New"/>
                <a:sym typeface="Courier New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www.saokim.com.vn</a:t>
            </a:r>
            <a:endParaRPr b="0" i="0" sz="12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0" name="Google Shape;280;p3"/>
          <p:cNvSpPr/>
          <p:nvPr/>
        </p:nvSpPr>
        <p:spPr>
          <a:xfrm>
            <a:off x="7467600" y="4146819"/>
            <a:ext cx="357020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The Future Begins Here</a:t>
            </a:r>
            <a:endParaRPr b="1" i="0" sz="20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281" name="Google Shape;281;p3"/>
          <p:cNvGraphicFramePr/>
          <p:nvPr/>
        </p:nvGraphicFramePr>
        <p:xfrm>
          <a:off x="710430" y="3620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{03FBAE9E-5D5D-4815-ADCE-566C531A6538}</a:tableStyleId>
              </a:tblPr>
              <a:tblGrid>
                <a:gridCol w="4937225"/>
                <a:gridCol w="4937225"/>
              </a:tblGrid>
              <a:tr h="5223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SWOT Analysis</a:t>
                      </a:r>
                      <a:endParaRPr sz="1400" u="none" cap="none" strike="noStrike"/>
                    </a:p>
                  </a:txBody>
                  <a:tcPr marT="0" marB="0" marR="20550" marL="205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</a:tr>
              <a:tr h="48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Điểm mạnh</a:t>
                      </a:r>
                      <a:endParaRPr b="1"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0550" marL="205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CC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Điểm yếu</a:t>
                      </a:r>
                      <a:endParaRPr b="1"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0550" marL="205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1828325"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-"/>
                      </a:pPr>
                      <a:r>
                        <a:rPr b="0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Thế mạnh của công ty bạn là gì?</a:t>
                      </a:r>
                      <a:endParaRPr b="0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-"/>
                      </a:pPr>
                      <a:r>
                        <a:rPr b="0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Lợi thế cạnh tranh so với đối thủ? </a:t>
                      </a:r>
                      <a:endParaRPr b="0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-"/>
                      </a:pPr>
                      <a:r>
                        <a:rPr b="0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Điều gì khiến bạn nổi bật trên thị trường?</a:t>
                      </a:r>
                      <a:endParaRPr b="0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-"/>
                      </a:pPr>
                      <a:r>
                        <a:rPr b="0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Vị thế hiện tại của bạn trên thị trường? </a:t>
                      </a:r>
                      <a:endParaRPr sz="1400" u="none" cap="none" strike="noStrike"/>
                    </a:p>
                  </a:txBody>
                  <a:tcPr marT="0" marB="0" marR="20550" marL="205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-"/>
                      </a:pPr>
                      <a:r>
                        <a:rPr b="0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Điểm yếu nào bạn cần khắc phục? 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-"/>
                      </a:pPr>
                      <a:r>
                        <a:rPr b="0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Những tài sản nào doanh nghiệp bạn cần bổ sung? 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-"/>
                      </a:pPr>
                      <a:r>
                        <a:rPr b="0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Bạn còn thiếu sót gì so với đối thủ?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-"/>
                      </a:pPr>
                      <a:r>
                        <a:rPr b="0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Lời nhận xét tiêu cực gì nhận được từ khách hàng?</a:t>
                      </a:r>
                      <a:endParaRPr b="0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0550" marL="205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Cơ hội </a:t>
                      </a:r>
                      <a:endParaRPr b="1"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0550" marL="205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CC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Thách thức</a:t>
                      </a:r>
                      <a:endParaRPr b="1" sz="24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0550" marL="205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2080200"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-"/>
                      </a:pPr>
                      <a:r>
                        <a:rPr b="0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Xu hướng công nghệ hiện tại của thị trường?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-"/>
                      </a:pPr>
                      <a:r>
                        <a:rPr b="0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Thị trường đang phát triển hay có dấu hiệu chững?</a:t>
                      </a:r>
                      <a:endParaRPr b="0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-"/>
                      </a:pPr>
                      <a:r>
                        <a:rPr b="0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Chính sách hay bộ luật nào được điều chỉnh?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0550" marL="205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-"/>
                      </a:pPr>
                      <a:r>
                        <a:rPr b="0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Bạn làm cách nào để đối phó với đối thủ cạnh tranh tiềm tàng?</a:t>
                      </a:r>
                      <a:endParaRPr b="0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-"/>
                      </a:pPr>
                      <a:r>
                        <a:rPr b="0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Xu hướng nào trên thị trường nào đang gây bất lợi với bạn?</a:t>
                      </a:r>
                      <a:endParaRPr b="0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-"/>
                      </a:pPr>
                      <a:r>
                        <a:rPr b="0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Thay đổi hành vi tiêu dùng của khách hàng có ảnh hưởng đến công ty bạn?</a:t>
                      </a:r>
                      <a:endParaRPr b="0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0550" marL="205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82" name="Google Shape;282;p3"/>
          <p:cNvSpPr/>
          <p:nvPr/>
        </p:nvSpPr>
        <p:spPr>
          <a:xfrm>
            <a:off x="10137647" y="5998464"/>
            <a:ext cx="1600200" cy="6006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Google Shape;287;gbac80a36ac_0_0"/>
          <p:cNvCxnSpPr/>
          <p:nvPr/>
        </p:nvCxnSpPr>
        <p:spPr>
          <a:xfrm>
            <a:off x="531814" y="1319617"/>
            <a:ext cx="2359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8" name="Google Shape;288;gbac80a36ac_0_0"/>
          <p:cNvSpPr/>
          <p:nvPr/>
        </p:nvSpPr>
        <p:spPr>
          <a:xfrm>
            <a:off x="10137647" y="5998464"/>
            <a:ext cx="1600200" cy="600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bac80a36ac_0_0"/>
          <p:cNvSpPr txBox="1"/>
          <p:nvPr>
            <p:ph type="title"/>
          </p:nvPr>
        </p:nvSpPr>
        <p:spPr>
          <a:xfrm>
            <a:off x="148725" y="665909"/>
            <a:ext cx="73791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Phân tích đối thủ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90" name="Google Shape;290;gbac80a36ac_0_0"/>
          <p:cNvGraphicFramePr/>
          <p:nvPr/>
        </p:nvGraphicFramePr>
        <p:xfrm>
          <a:off x="148727" y="157576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{03FBAE9E-5D5D-4815-ADCE-566C531A6538}</a:tableStyleId>
              </a:tblPr>
              <a:tblGrid>
                <a:gridCol w="9984375"/>
              </a:tblGrid>
              <a:tr h="623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Phân tích đối thủ</a:t>
                      </a:r>
                      <a:endParaRPr b="1" sz="2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4275" marL="242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925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Danh sách các đối thủ đang cạnh tranh với bạn? 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4275" marL="242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1" name="Google Shape;291;gbac80a36ac_0_0"/>
          <p:cNvGraphicFramePr/>
          <p:nvPr/>
        </p:nvGraphicFramePr>
        <p:xfrm>
          <a:off x="148727" y="31242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{03FBAE9E-5D5D-4815-ADCE-566C531A6538}</a:tableStyleId>
              </a:tblPr>
              <a:tblGrid>
                <a:gridCol w="3328125"/>
                <a:gridCol w="3328125"/>
                <a:gridCol w="3328125"/>
              </a:tblGrid>
              <a:tr h="67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Điểm manh và điểm yếu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4275" marL="242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Chiến dịch marketing đang chạy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4275" marL="242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Khách hàng mục tiêu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4275" marL="242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221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Char char="•"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Giá cả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Char char="•"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Bao bì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Char char="•"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Tính năng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Char char="•"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Kênh phân phối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Char char="•"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V.v 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4275" marL="242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Char char="•"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Chiến lược truyền thông trên mạng xã hội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Char char="•"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Chiến lược quảng cáo ngoài trời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Char char="•"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Chiến lược quảng cáo trên báo đài, truyền hình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4275" marL="242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Char char="•"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Khách hàng mục tiêu của họ là ai?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Char char="•"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Họ làm cách nào để nâng cao lòng trung thành của khách hàng?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4275" marL="242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gbac80a36ac_0_63"/>
          <p:cNvGrpSpPr/>
          <p:nvPr/>
        </p:nvGrpSpPr>
        <p:grpSpPr>
          <a:xfrm>
            <a:off x="0" y="0"/>
            <a:ext cx="12192000" cy="6857938"/>
            <a:chOff x="0" y="0"/>
            <a:chExt cx="12192000" cy="6857938"/>
          </a:xfrm>
        </p:grpSpPr>
        <p:sp>
          <p:nvSpPr>
            <p:cNvPr id="297" name="Google Shape;297;gbac80a36ac_0_63"/>
            <p:cNvSpPr/>
            <p:nvPr/>
          </p:nvSpPr>
          <p:spPr>
            <a:xfrm>
              <a:off x="338327" y="6409944"/>
              <a:ext cx="224100" cy="2211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gbac80a36ac_0_63"/>
            <p:cNvSpPr/>
            <p:nvPr/>
          </p:nvSpPr>
          <p:spPr>
            <a:xfrm>
              <a:off x="11637264" y="6409944"/>
              <a:ext cx="224100" cy="2211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gbac80a36ac_0_63"/>
            <p:cNvSpPr/>
            <p:nvPr/>
          </p:nvSpPr>
          <p:spPr>
            <a:xfrm>
              <a:off x="0" y="0"/>
              <a:ext cx="12192000" cy="456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gbac80a36ac_0_63"/>
            <p:cNvSpPr/>
            <p:nvPr/>
          </p:nvSpPr>
          <p:spPr>
            <a:xfrm>
              <a:off x="0" y="6835138"/>
              <a:ext cx="12192000" cy="228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1" name="Google Shape;301;gbac80a36ac_0_63"/>
          <p:cNvSpPr txBox="1"/>
          <p:nvPr/>
        </p:nvSpPr>
        <p:spPr>
          <a:xfrm>
            <a:off x="7064953" y="1215128"/>
            <a:ext cx="37473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Work harder, get smarter</a:t>
            </a:r>
            <a:endParaRPr b="0" i="0" sz="20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2" name="Google Shape;302;gbac80a36ac_0_63"/>
          <p:cNvSpPr txBox="1"/>
          <p:nvPr/>
        </p:nvSpPr>
        <p:spPr>
          <a:xfrm>
            <a:off x="7467600" y="2507030"/>
            <a:ext cx="3987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Aim for A Victory</a:t>
            </a:r>
            <a:endParaRPr b="0" i="0" sz="20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3" name="Google Shape;303;gbac80a36ac_0_63"/>
          <p:cNvSpPr txBox="1"/>
          <p:nvPr/>
        </p:nvSpPr>
        <p:spPr>
          <a:xfrm>
            <a:off x="6656688" y="4178639"/>
            <a:ext cx="51510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4" name="Google Shape;304;gbac80a36ac_0_63"/>
          <p:cNvSpPr txBox="1"/>
          <p:nvPr/>
        </p:nvSpPr>
        <p:spPr>
          <a:xfrm>
            <a:off x="7239000" y="5695405"/>
            <a:ext cx="47499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Work best for success</a:t>
            </a:r>
            <a:endParaRPr b="0" i="0" sz="20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5" name="Google Shape;305;gbac80a36ac_0_63"/>
          <p:cNvSpPr txBox="1"/>
          <p:nvPr/>
        </p:nvSpPr>
        <p:spPr>
          <a:xfrm>
            <a:off x="231647" y="6525383"/>
            <a:ext cx="33072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A4A4A4"/>
                </a:solidFill>
                <a:latin typeface="Courier New"/>
                <a:ea typeface="Courier New"/>
                <a:cs typeface="Courier New"/>
                <a:sym typeface="Courier New"/>
              </a:rPr>
              <a:t>Sao Kim Branding | </a:t>
            </a:r>
            <a:r>
              <a:rPr b="0" i="0" lang="en-US" sz="1200" u="sng" cap="none" strike="noStrike">
                <a:solidFill>
                  <a:srgbClr val="00184B"/>
                </a:solidFill>
                <a:latin typeface="Courier New"/>
                <a:ea typeface="Courier New"/>
                <a:cs typeface="Courier New"/>
                <a:sym typeface="Courier New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www.saokim.com.vn</a:t>
            </a:r>
            <a:endParaRPr b="0" i="0" sz="12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6" name="Google Shape;306;gbac80a36ac_0_63"/>
          <p:cNvSpPr txBox="1"/>
          <p:nvPr/>
        </p:nvSpPr>
        <p:spPr>
          <a:xfrm>
            <a:off x="218947" y="6512683"/>
            <a:ext cx="33324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11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A4A4A4"/>
                </a:solidFill>
                <a:latin typeface="Courier New"/>
                <a:ea typeface="Courier New"/>
                <a:cs typeface="Courier New"/>
                <a:sym typeface="Courier New"/>
              </a:rPr>
              <a:t>Sao Kim Branding | </a:t>
            </a:r>
            <a:r>
              <a:rPr b="0" i="0" lang="en-US" sz="1200" u="sng" cap="none" strike="noStrike">
                <a:solidFill>
                  <a:srgbClr val="00184B"/>
                </a:solidFill>
                <a:latin typeface="Courier New"/>
                <a:ea typeface="Courier New"/>
                <a:cs typeface="Courier New"/>
                <a:sym typeface="Courier New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www.saokim.com.vn</a:t>
            </a:r>
            <a:endParaRPr b="0" i="0" sz="12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7" name="Google Shape;307;gbac80a36ac_0_63"/>
          <p:cNvSpPr/>
          <p:nvPr/>
        </p:nvSpPr>
        <p:spPr>
          <a:xfrm>
            <a:off x="10137647" y="5998464"/>
            <a:ext cx="1600200" cy="6006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gbac80a36ac_0_63"/>
          <p:cNvSpPr txBox="1"/>
          <p:nvPr>
            <p:ph type="title"/>
          </p:nvPr>
        </p:nvSpPr>
        <p:spPr>
          <a:xfrm>
            <a:off x="107450" y="-78600"/>
            <a:ext cx="11630400" cy="76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409A"/>
              </a:buClr>
              <a:buSzPts val="4000"/>
              <a:buFont typeface="Times New Roman"/>
              <a:buNone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V. Xác định thị trường mục tiêu và chân dung khách hàng mục tiêu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Google Shape;309;gbac80a36ac_0_63"/>
          <p:cNvSpPr/>
          <p:nvPr/>
        </p:nvSpPr>
        <p:spPr>
          <a:xfrm>
            <a:off x="1551142" y="963075"/>
            <a:ext cx="8457900" cy="418200"/>
          </a:xfrm>
          <a:prstGeom prst="rect">
            <a:avLst/>
          </a:prstGeom>
          <a:solidFill>
            <a:srgbClr val="3C78D8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Hồ sơ phân khúc thị trường</a:t>
            </a:r>
            <a:endParaRPr b="1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10" name="Google Shape;310;gbac80a36ac_0_63"/>
          <p:cNvGrpSpPr/>
          <p:nvPr/>
        </p:nvGrpSpPr>
        <p:grpSpPr>
          <a:xfrm>
            <a:off x="1551159" y="1336242"/>
            <a:ext cx="8457786" cy="1646350"/>
            <a:chOff x="366094" y="942490"/>
            <a:chExt cx="8457786" cy="1646350"/>
          </a:xfrm>
        </p:grpSpPr>
        <p:sp>
          <p:nvSpPr>
            <p:cNvPr id="311" name="Google Shape;311;gbac80a36ac_0_63"/>
            <p:cNvSpPr/>
            <p:nvPr/>
          </p:nvSpPr>
          <p:spPr>
            <a:xfrm>
              <a:off x="366094" y="942490"/>
              <a:ext cx="2114400" cy="430800"/>
            </a:xfrm>
            <a:prstGeom prst="rect">
              <a:avLst/>
            </a:prstGeom>
            <a:solidFill>
              <a:srgbClr val="A4C2F4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Địa lý</a:t>
              </a:r>
              <a:endParaRPr b="1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2" name="Google Shape;312;gbac80a36ac_0_63"/>
            <p:cNvSpPr/>
            <p:nvPr/>
          </p:nvSpPr>
          <p:spPr>
            <a:xfrm>
              <a:off x="2469536" y="943764"/>
              <a:ext cx="2136600" cy="429600"/>
            </a:xfrm>
            <a:prstGeom prst="rect">
              <a:avLst/>
            </a:prstGeom>
            <a:solidFill>
              <a:srgbClr val="9FC5E8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Nhân khẩu học</a:t>
              </a:r>
              <a:endParaRPr b="1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3" name="Google Shape;313;gbac80a36ac_0_63"/>
            <p:cNvSpPr/>
            <p:nvPr/>
          </p:nvSpPr>
          <p:spPr>
            <a:xfrm>
              <a:off x="4595005" y="949846"/>
              <a:ext cx="2114400" cy="424800"/>
            </a:xfrm>
            <a:prstGeom prst="rect">
              <a:avLst/>
            </a:prstGeom>
            <a:solidFill>
              <a:srgbClr val="A4C2F4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Hành vi</a:t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4" name="Google Shape;314;gbac80a36ac_0_63"/>
            <p:cNvSpPr/>
            <p:nvPr/>
          </p:nvSpPr>
          <p:spPr>
            <a:xfrm>
              <a:off x="6709455" y="942490"/>
              <a:ext cx="2114400" cy="432300"/>
            </a:xfrm>
            <a:prstGeom prst="rect">
              <a:avLst/>
            </a:prstGeom>
            <a:solidFill>
              <a:srgbClr val="9FC5E8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Tâm lý học</a:t>
              </a:r>
              <a:endParaRPr b="1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5" name="Google Shape;315;gbac80a36ac_0_63"/>
            <p:cNvSpPr/>
            <p:nvPr/>
          </p:nvSpPr>
          <p:spPr>
            <a:xfrm>
              <a:off x="366101" y="2179340"/>
              <a:ext cx="4228800" cy="409500"/>
            </a:xfrm>
            <a:prstGeom prst="rect">
              <a:avLst/>
            </a:prstGeom>
            <a:solidFill>
              <a:srgbClr val="E69138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Kích thước</a:t>
              </a:r>
              <a:endParaRPr b="1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6" name="Google Shape;316;gbac80a36ac_0_63"/>
            <p:cNvSpPr/>
            <p:nvPr/>
          </p:nvSpPr>
          <p:spPr>
            <a:xfrm>
              <a:off x="2469527" y="1374769"/>
              <a:ext cx="2125500" cy="804600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7" name="Google Shape;317;gbac80a36ac_0_63"/>
            <p:cNvSpPr/>
            <p:nvPr/>
          </p:nvSpPr>
          <p:spPr>
            <a:xfrm>
              <a:off x="4595053" y="946103"/>
              <a:ext cx="2114400" cy="1236300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8" name="Google Shape;318;gbac80a36ac_0_63"/>
            <p:cNvSpPr/>
            <p:nvPr/>
          </p:nvSpPr>
          <p:spPr>
            <a:xfrm>
              <a:off x="6709480" y="949847"/>
              <a:ext cx="2114400" cy="1228800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19" name="Google Shape;319;gbac80a36ac_0_63"/>
          <p:cNvSpPr/>
          <p:nvPr/>
        </p:nvSpPr>
        <p:spPr>
          <a:xfrm>
            <a:off x="5780261" y="2558395"/>
            <a:ext cx="4228800" cy="411300"/>
          </a:xfrm>
          <a:prstGeom prst="rect">
            <a:avLst/>
          </a:prstGeom>
          <a:solidFill>
            <a:srgbClr val="E69138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Tốc độ phát triển</a:t>
            </a:r>
            <a:endParaRPr b="1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0" name="Google Shape;320;gbac80a36ac_0_63"/>
          <p:cNvSpPr/>
          <p:nvPr/>
        </p:nvSpPr>
        <p:spPr>
          <a:xfrm>
            <a:off x="1551156" y="1772974"/>
            <a:ext cx="2103300" cy="8046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1" name="Google Shape;321;gbac80a36ac_0_63"/>
          <p:cNvSpPr/>
          <p:nvPr/>
        </p:nvSpPr>
        <p:spPr>
          <a:xfrm>
            <a:off x="1551161" y="2969281"/>
            <a:ext cx="4228800" cy="8133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Google Shape;322;gbac80a36ac_0_63"/>
          <p:cNvSpPr/>
          <p:nvPr/>
        </p:nvSpPr>
        <p:spPr>
          <a:xfrm>
            <a:off x="5780240" y="2969272"/>
            <a:ext cx="4228800" cy="8133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23" name="Google Shape;323;gbac80a36ac_0_63"/>
          <p:cNvGrpSpPr/>
          <p:nvPr/>
        </p:nvGrpSpPr>
        <p:grpSpPr>
          <a:xfrm>
            <a:off x="1551106" y="3808535"/>
            <a:ext cx="8457905" cy="2454307"/>
            <a:chOff x="366096" y="3393312"/>
            <a:chExt cx="8457905" cy="2454307"/>
          </a:xfrm>
        </p:grpSpPr>
        <p:sp>
          <p:nvSpPr>
            <p:cNvPr id="324" name="Google Shape;324;gbac80a36ac_0_63"/>
            <p:cNvSpPr/>
            <p:nvPr/>
          </p:nvSpPr>
          <p:spPr>
            <a:xfrm>
              <a:off x="366101" y="3393312"/>
              <a:ext cx="4228800" cy="427200"/>
            </a:xfrm>
            <a:prstGeom prst="rect">
              <a:avLst/>
            </a:prstGeom>
            <a:solidFill>
              <a:schemeClr val="accent6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Đối thủ cạnh tranh</a:t>
              </a:r>
              <a:endParaRPr b="1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5" name="Google Shape;325;gbac80a36ac_0_63"/>
            <p:cNvSpPr/>
            <p:nvPr/>
          </p:nvSpPr>
          <p:spPr>
            <a:xfrm>
              <a:off x="366096" y="3820269"/>
              <a:ext cx="4228800" cy="804600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6" name="Google Shape;326;gbac80a36ac_0_63"/>
            <p:cNvSpPr/>
            <p:nvPr/>
          </p:nvSpPr>
          <p:spPr>
            <a:xfrm>
              <a:off x="366101" y="4624840"/>
              <a:ext cx="8457900" cy="418200"/>
            </a:xfrm>
            <a:prstGeom prst="rect">
              <a:avLst/>
            </a:prstGeom>
            <a:solidFill>
              <a:srgbClr val="3C78D8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Khả năng tiếp cận</a:t>
              </a:r>
              <a:endParaRPr b="1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7" name="Google Shape;327;gbac80a36ac_0_63"/>
            <p:cNvSpPr/>
            <p:nvPr/>
          </p:nvSpPr>
          <p:spPr>
            <a:xfrm>
              <a:off x="366096" y="5043019"/>
              <a:ext cx="8457900" cy="804600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8" name="Google Shape;328;gbac80a36ac_0_63"/>
            <p:cNvSpPr/>
            <p:nvPr/>
          </p:nvSpPr>
          <p:spPr>
            <a:xfrm>
              <a:off x="4594996" y="3395987"/>
              <a:ext cx="4228800" cy="421500"/>
            </a:xfrm>
            <a:prstGeom prst="rect">
              <a:avLst/>
            </a:prstGeom>
            <a:solidFill>
              <a:schemeClr val="accent6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Tài nguyên của công ty</a:t>
              </a:r>
              <a:endParaRPr b="1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9" name="Google Shape;329;gbac80a36ac_0_63"/>
            <p:cNvSpPr/>
            <p:nvPr/>
          </p:nvSpPr>
          <p:spPr>
            <a:xfrm>
              <a:off x="4594996" y="3817593"/>
              <a:ext cx="4228800" cy="804600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4"/>
          <p:cNvSpPr txBox="1"/>
          <p:nvPr>
            <p:ph type="title"/>
          </p:nvPr>
        </p:nvSpPr>
        <p:spPr>
          <a:xfrm>
            <a:off x="505794" y="424075"/>
            <a:ext cx="8333222" cy="7673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409A"/>
              </a:buClr>
              <a:buSzPts val="4000"/>
              <a:buFont typeface="Times New Roman"/>
              <a:buNone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V. Xác định thị trường mục tiêu và chân dung khách hàng mục tiêu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35" name="Google Shape;335;p34"/>
          <p:cNvCxnSpPr/>
          <p:nvPr/>
        </p:nvCxnSpPr>
        <p:spPr>
          <a:xfrm>
            <a:off x="531814" y="1319617"/>
            <a:ext cx="2359626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6" name="Google Shape;336;p34"/>
          <p:cNvSpPr/>
          <p:nvPr/>
        </p:nvSpPr>
        <p:spPr>
          <a:xfrm>
            <a:off x="10415069" y="6125402"/>
            <a:ext cx="1600200" cy="600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37" name="Google Shape;337;p34"/>
          <p:cNvGrpSpPr/>
          <p:nvPr/>
        </p:nvGrpSpPr>
        <p:grpSpPr>
          <a:xfrm>
            <a:off x="505797" y="1725683"/>
            <a:ext cx="9318722" cy="4822765"/>
            <a:chOff x="366099" y="746717"/>
            <a:chExt cx="8470170" cy="2230652"/>
          </a:xfrm>
        </p:grpSpPr>
        <p:sp>
          <p:nvSpPr>
            <p:cNvPr id="338" name="Google Shape;338;p34"/>
            <p:cNvSpPr/>
            <p:nvPr/>
          </p:nvSpPr>
          <p:spPr>
            <a:xfrm>
              <a:off x="366099" y="746717"/>
              <a:ext cx="8470168" cy="418290"/>
            </a:xfrm>
            <a:prstGeom prst="rect">
              <a:avLst/>
            </a:pr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Chân dung khách hàng</a:t>
              </a:r>
              <a:endParaRPr b="1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9" name="Google Shape;339;p34"/>
            <p:cNvSpPr/>
            <p:nvPr/>
          </p:nvSpPr>
          <p:spPr>
            <a:xfrm>
              <a:off x="366101" y="1168323"/>
              <a:ext cx="1690823" cy="418290"/>
            </a:xfrm>
            <a:prstGeom prst="rect">
              <a:avLst/>
            </a:pr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Nhân khẩu học</a:t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0" name="Google Shape;340;p34"/>
            <p:cNvSpPr/>
            <p:nvPr/>
          </p:nvSpPr>
          <p:spPr>
            <a:xfrm>
              <a:off x="2056924" y="1168323"/>
              <a:ext cx="1690823" cy="418290"/>
            </a:xfrm>
            <a:prstGeom prst="rect">
              <a:avLst/>
            </a:prstGeom>
            <a:solidFill>
              <a:srgbClr val="B3C6E7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Mục tiêu, giá trị</a:t>
              </a:r>
              <a:endPara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1" name="Google Shape;341;p34"/>
            <p:cNvSpPr/>
            <p:nvPr/>
          </p:nvSpPr>
          <p:spPr>
            <a:xfrm>
              <a:off x="3743866" y="1168323"/>
              <a:ext cx="1690823" cy="418290"/>
            </a:xfrm>
            <a:prstGeom prst="rect">
              <a:avLst/>
            </a:pr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Nguồn thông tin</a:t>
              </a:r>
              <a:endPara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5434689" y="1168323"/>
              <a:ext cx="1690823" cy="418290"/>
            </a:xfrm>
            <a:prstGeom prst="rect">
              <a:avLst/>
            </a:prstGeom>
            <a:solidFill>
              <a:srgbClr val="B3C6E7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Thách thức, nỗi đau</a:t>
              </a:r>
              <a:endPara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7119692" y="1168323"/>
              <a:ext cx="1716577" cy="418290"/>
            </a:xfrm>
            <a:prstGeom prst="rect">
              <a:avLst/>
            </a:prstGeom>
            <a:solidFill>
              <a:schemeClr val="accent2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Trở ngại, vai trò</a:t>
              </a:r>
              <a:endParaRPr b="0" i="0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366107" y="1168346"/>
              <a:ext cx="1694700" cy="1809000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3743863" y="1590907"/>
              <a:ext cx="1695465" cy="1386459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7117749" y="1586613"/>
              <a:ext cx="1718520" cy="1390754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7" name="Google Shape;347;p34"/>
            <p:cNvSpPr/>
            <p:nvPr/>
          </p:nvSpPr>
          <p:spPr>
            <a:xfrm>
              <a:off x="2056921" y="1168323"/>
              <a:ext cx="1684032" cy="1809046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5441269" y="1588760"/>
              <a:ext cx="1674540" cy="1386459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gbac80a36ac_0_21"/>
          <p:cNvGrpSpPr/>
          <p:nvPr/>
        </p:nvGrpSpPr>
        <p:grpSpPr>
          <a:xfrm>
            <a:off x="0" y="0"/>
            <a:ext cx="12192000" cy="6857938"/>
            <a:chOff x="0" y="0"/>
            <a:chExt cx="12192000" cy="6857938"/>
          </a:xfrm>
        </p:grpSpPr>
        <p:sp>
          <p:nvSpPr>
            <p:cNvPr id="354" name="Google Shape;354;gbac80a36ac_0_21"/>
            <p:cNvSpPr/>
            <p:nvPr/>
          </p:nvSpPr>
          <p:spPr>
            <a:xfrm>
              <a:off x="338327" y="6409944"/>
              <a:ext cx="224100" cy="2211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gbac80a36ac_0_21"/>
            <p:cNvSpPr/>
            <p:nvPr/>
          </p:nvSpPr>
          <p:spPr>
            <a:xfrm>
              <a:off x="11637264" y="6409944"/>
              <a:ext cx="224100" cy="2211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gbac80a36ac_0_21"/>
            <p:cNvSpPr/>
            <p:nvPr/>
          </p:nvSpPr>
          <p:spPr>
            <a:xfrm>
              <a:off x="0" y="0"/>
              <a:ext cx="12192000" cy="456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gbac80a36ac_0_21"/>
            <p:cNvSpPr/>
            <p:nvPr/>
          </p:nvSpPr>
          <p:spPr>
            <a:xfrm>
              <a:off x="0" y="6835138"/>
              <a:ext cx="12192000" cy="228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8" name="Google Shape;358;gbac80a36ac_0_21"/>
          <p:cNvSpPr txBox="1"/>
          <p:nvPr/>
        </p:nvSpPr>
        <p:spPr>
          <a:xfrm>
            <a:off x="7064953" y="1215128"/>
            <a:ext cx="37473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Work harder, get smarter</a:t>
            </a:r>
            <a:endParaRPr b="0" i="0" sz="20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9" name="Google Shape;359;gbac80a36ac_0_21"/>
          <p:cNvSpPr txBox="1"/>
          <p:nvPr/>
        </p:nvSpPr>
        <p:spPr>
          <a:xfrm>
            <a:off x="7467600" y="2507030"/>
            <a:ext cx="3987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Aim for A Victory</a:t>
            </a:r>
            <a:endParaRPr b="0" i="0" sz="20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0" name="Google Shape;360;gbac80a36ac_0_21"/>
          <p:cNvSpPr txBox="1"/>
          <p:nvPr/>
        </p:nvSpPr>
        <p:spPr>
          <a:xfrm>
            <a:off x="6656688" y="4178639"/>
            <a:ext cx="51510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1" name="Google Shape;361;gbac80a36ac_0_21"/>
          <p:cNvSpPr txBox="1"/>
          <p:nvPr/>
        </p:nvSpPr>
        <p:spPr>
          <a:xfrm>
            <a:off x="7239000" y="5695405"/>
            <a:ext cx="47499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Work best for success</a:t>
            </a:r>
            <a:endParaRPr b="0" i="0" sz="20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2" name="Google Shape;362;gbac80a36ac_0_21"/>
          <p:cNvSpPr txBox="1"/>
          <p:nvPr/>
        </p:nvSpPr>
        <p:spPr>
          <a:xfrm>
            <a:off x="231647" y="6525383"/>
            <a:ext cx="33072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A4A4A4"/>
                </a:solidFill>
                <a:latin typeface="Courier New"/>
                <a:ea typeface="Courier New"/>
                <a:cs typeface="Courier New"/>
                <a:sym typeface="Courier New"/>
              </a:rPr>
              <a:t>Sao Kim Branding | </a:t>
            </a:r>
            <a:r>
              <a:rPr b="0" i="0" lang="en-US" sz="1200" u="sng" cap="none" strike="noStrike">
                <a:solidFill>
                  <a:srgbClr val="00184B"/>
                </a:solidFill>
                <a:latin typeface="Courier New"/>
                <a:ea typeface="Courier New"/>
                <a:cs typeface="Courier New"/>
                <a:sym typeface="Courier New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www.saokim.com.vn</a:t>
            </a:r>
            <a:endParaRPr b="0" i="0" sz="12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3" name="Google Shape;363;gbac80a36ac_0_21"/>
          <p:cNvSpPr txBox="1"/>
          <p:nvPr/>
        </p:nvSpPr>
        <p:spPr>
          <a:xfrm>
            <a:off x="218947" y="6512683"/>
            <a:ext cx="33324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11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A4A4A4"/>
                </a:solidFill>
                <a:latin typeface="Courier New"/>
                <a:ea typeface="Courier New"/>
                <a:cs typeface="Courier New"/>
                <a:sym typeface="Courier New"/>
              </a:rPr>
              <a:t>Sao Kim Branding | </a:t>
            </a:r>
            <a:r>
              <a:rPr b="0" i="0" lang="en-US" sz="1200" u="sng" cap="none" strike="noStrike">
                <a:solidFill>
                  <a:srgbClr val="00184B"/>
                </a:solidFill>
                <a:latin typeface="Courier New"/>
                <a:ea typeface="Courier New"/>
                <a:cs typeface="Courier New"/>
                <a:sym typeface="Courier New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www.saokim.com.vn</a:t>
            </a:r>
            <a:endParaRPr b="0" i="0" sz="12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4" name="Google Shape;364;gbac80a36ac_0_21"/>
          <p:cNvSpPr/>
          <p:nvPr/>
        </p:nvSpPr>
        <p:spPr>
          <a:xfrm>
            <a:off x="7467600" y="4146819"/>
            <a:ext cx="357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The Future Begins Here</a:t>
            </a:r>
            <a:endParaRPr b="1" i="0" sz="2000" u="none" cap="none" strike="noStrik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5" name="Google Shape;365;gbac80a36ac_0_21"/>
          <p:cNvSpPr/>
          <p:nvPr/>
        </p:nvSpPr>
        <p:spPr>
          <a:xfrm>
            <a:off x="10286372" y="6184464"/>
            <a:ext cx="1600200" cy="6006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gbac80a36ac_0_21"/>
          <p:cNvSpPr txBox="1"/>
          <p:nvPr/>
        </p:nvSpPr>
        <p:spPr>
          <a:xfrm>
            <a:off x="218947" y="205461"/>
            <a:ext cx="73791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VI. Xác định mục tiêu và KPI</a:t>
            </a:r>
            <a:endParaRPr b="1" i="0" sz="3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67" name="Google Shape;367;gbac80a36ac_0_21"/>
          <p:cNvGraphicFramePr/>
          <p:nvPr/>
        </p:nvGraphicFramePr>
        <p:xfrm>
          <a:off x="218947" y="8517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{03FBAE9E-5D5D-4815-ADCE-566C531A6538}</a:tableStyleId>
              </a:tblPr>
              <a:tblGrid>
                <a:gridCol w="10851275"/>
              </a:tblGrid>
              <a:tr h="469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600" u="none" cap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Mục tiêu chung</a:t>
                      </a:r>
                      <a:endParaRPr b="1" sz="2600" u="none" cap="none" strike="noStrik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4275" marL="242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1544125"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Char char="•"/>
                      </a:pPr>
                      <a:r>
                        <a:rPr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Specific: cụ thể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Char char="•"/>
                      </a:pPr>
                      <a:r>
                        <a:rPr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Measurable: có thể đo lường được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Char char="•"/>
                      </a:pPr>
                      <a:r>
                        <a:rPr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Action Oriented: chú trọng đến hành động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Char char="•"/>
                      </a:pPr>
                      <a:r>
                        <a:rPr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Realistic: thực tế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Char char="•"/>
                      </a:pPr>
                      <a:r>
                        <a:rPr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Time- bound: thời gian phù hợp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4275" marL="242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82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600" u="none" cap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KPI cụ thể</a:t>
                      </a:r>
                      <a:endParaRPr b="1" sz="2600" u="none" cap="none" strike="noStrik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4275" marL="242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2710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Char char="•"/>
                      </a:pPr>
                      <a:r>
                        <a:rPr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Chỉ số Lead, Chỉ số MQL (marketing-qualified lead), chỉ số SQL (Sale- qualified lead)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Char char="•"/>
                      </a:pPr>
                      <a:r>
                        <a:rPr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Chỉ số ROI marketing 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Char char="•"/>
                      </a:pPr>
                      <a:r>
                        <a:rPr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Chi phí marketing để thu hút khách hàng</a:t>
                      </a:r>
                      <a:endParaRPr i="0" sz="2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Char char="•"/>
                      </a:pPr>
                      <a:r>
                        <a:rPr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Giá trị trọn đời của khách hàng</a:t>
                      </a:r>
                      <a:endParaRPr i="0" sz="2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Char char="•"/>
                      </a:pPr>
                      <a:r>
                        <a:rPr i="0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Tỷ lệ khách hàng không quay lại mua hàng hoặc sử dụng dịch vụ</a:t>
                      </a:r>
                      <a:endParaRPr i="0" sz="2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4275" marL="242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7"/>
          <p:cNvSpPr txBox="1"/>
          <p:nvPr>
            <p:ph type="title"/>
          </p:nvPr>
        </p:nvSpPr>
        <p:spPr>
          <a:xfrm>
            <a:off x="531814" y="424075"/>
            <a:ext cx="8968134" cy="7673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VII. Chiến lược 4Ps Marketing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73" name="Google Shape;373;p7"/>
          <p:cNvCxnSpPr/>
          <p:nvPr/>
        </p:nvCxnSpPr>
        <p:spPr>
          <a:xfrm>
            <a:off x="531814" y="1319617"/>
            <a:ext cx="2359626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374" name="Google Shape;374;p7"/>
          <p:cNvGraphicFramePr/>
          <p:nvPr/>
        </p:nvGraphicFramePr>
        <p:xfrm>
          <a:off x="430769" y="1355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{03FBAE9E-5D5D-4815-ADCE-566C531A6538}</a:tableStyleId>
              </a:tblPr>
              <a:tblGrid>
                <a:gridCol w="734625"/>
                <a:gridCol w="734625"/>
                <a:gridCol w="719325"/>
                <a:gridCol w="130100"/>
                <a:gridCol w="76600"/>
                <a:gridCol w="76600"/>
                <a:gridCol w="76600"/>
                <a:gridCol w="76600"/>
                <a:gridCol w="719325"/>
                <a:gridCol w="719325"/>
                <a:gridCol w="719325"/>
                <a:gridCol w="734625"/>
                <a:gridCol w="734625"/>
                <a:gridCol w="734625"/>
                <a:gridCol w="734625"/>
                <a:gridCol w="719325"/>
                <a:gridCol w="719325"/>
                <a:gridCol w="719325"/>
              </a:tblGrid>
              <a:tr h="232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5600" marL="256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0A2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5600" marL="256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0A2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5600" marL="256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0A2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5600" marL="256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0A2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5600" marL="256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0A2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5600" marL="256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0A2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5600" marL="256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0A2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5600" marL="256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0A2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5600" marL="256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0A2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5600" marL="256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0A2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5600" marL="256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0A2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5600" marL="256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0A2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5600" marL="256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0A2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5600" marL="256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0A2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5600" marL="256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0A2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5600" marL="25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0A2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5600" marL="25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0A2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5600" marL="25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0A2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575">
                <a:tc gridSpan="1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4Ps Marketing</a:t>
                      </a:r>
                      <a:endParaRPr b="1" sz="2200" u="none" cap="none" strike="noStrik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5600" marL="25600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0A2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DB3E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375" name="Google Shape;375;p7"/>
          <p:cNvGraphicFramePr/>
          <p:nvPr/>
        </p:nvGraphicFramePr>
        <p:xfrm>
          <a:off x="434832" y="209159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{03FBAE9E-5D5D-4815-ADCE-566C531A6538}</a:tableStyleId>
              </a:tblPr>
              <a:tblGrid>
                <a:gridCol w="5055975"/>
                <a:gridCol w="4815425"/>
              </a:tblGrid>
              <a:tr h="550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Product (Sản phẩm)</a:t>
                      </a:r>
                      <a:endParaRPr sz="2400" u="none" cap="none" strike="noStrik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Price (giá)</a:t>
                      </a:r>
                      <a:endParaRPr sz="2400" u="none" cap="none" strike="noStrik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86E8"/>
                    </a:solidFill>
                  </a:tcPr>
                </a:tc>
              </a:tr>
              <a:tr h="1604400"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Char char="•"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Sản phẩm cần có tính năng gì để đáp ứng nhu cầu khách hàng?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Char char="•"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Khách hàng sẽ sử dụng sản phẩm như thế nào?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Char char="•"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Sản phẩm có gì khác biệt so với đối thủ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8575" marL="28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Char char="•"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Giá trị cảm nhận của sản phẩm mang đến cho khách hàng là gì?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Char char="•"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Có nên giảm giá cho một phân khúc khách hàng cụ thể không?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Char char="•"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Mức giá của bạn đang cao hay thấp hơn đối thủ?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8575" marL="28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44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Place (Kênh phân phối)</a:t>
                      </a:r>
                      <a:endParaRPr sz="2400" u="none" cap="none" strike="noStrik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Promotion (quảng bá)</a:t>
                      </a:r>
                      <a:endParaRPr sz="2400" u="none" cap="none" strike="noStrik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1689075"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Char char="•"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Bạn sẽ bán trực tiếp hay giao cho các nhà phân phối?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Char char="•"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Nếu tự bán, bạn sẽ bán online hay bán tại cửa hàng?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Char char="•"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Nếu bán tại cửa hàng, địa điểm bạn chọn có thuận tiện cho khách hàng không?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8575" marL="28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Char char="•"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Bạn sẽ lựa chọn phương thức marketing nào? (email, mạng xã hội, ngoài trời,v.v.)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Char char="•"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Hoạt động khuyến mại nào bạn áp dụng?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Char char="•"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Loại bao bì nào sẽ thu hút khách hàng tiềm năng của bạn?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28575" marL="2857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76" name="Google Shape;376;p7"/>
          <p:cNvSpPr/>
          <p:nvPr/>
        </p:nvSpPr>
        <p:spPr>
          <a:xfrm>
            <a:off x="10591800" y="6180419"/>
            <a:ext cx="1600200" cy="600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2021-01-04T07:57:18Z</dcterms:created>
  <dc:creator>ACER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2020-10-30T00:00:00Z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2021-01-04T00:00:00Z</vt:filetime>
  </property>
</Properties>
</file>